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6" r:id="rId3"/>
    <p:sldId id="277" r:id="rId4"/>
    <p:sldId id="257" r:id="rId5"/>
    <p:sldId id="258" r:id="rId6"/>
    <p:sldId id="259" r:id="rId7"/>
    <p:sldId id="260" r:id="rId8"/>
    <p:sldId id="278" r:id="rId9"/>
    <p:sldId id="262" r:id="rId10"/>
    <p:sldId id="281" r:id="rId11"/>
    <p:sldId id="283" r:id="rId12"/>
    <p:sldId id="279" r:id="rId13"/>
    <p:sldId id="284" r:id="rId14"/>
    <p:sldId id="266" r:id="rId15"/>
    <p:sldId id="28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A66BD3"/>
    <a:srgbClr val="6600FF"/>
    <a:srgbClr val="FF6699"/>
    <a:srgbClr val="FFFF00"/>
    <a:srgbClr val="CCFF99"/>
    <a:srgbClr val="3366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4" autoAdjust="0"/>
    <p:restoredTop sz="94697" autoAdjust="0"/>
  </p:normalViewPr>
  <p:slideViewPr>
    <p:cSldViewPr>
      <p:cViewPr>
        <p:scale>
          <a:sx n="66" d="100"/>
          <a:sy n="66" d="100"/>
        </p:scale>
        <p:origin x="-162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064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0BFCEAE2-D537-4515-82D5-19D8478F0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801A90D5-5258-462F-9E87-F6D94355E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60AD4D-419F-4F24-A271-F3FAE48E0969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F0BA90-5A3D-4BDE-8974-EB8B89CD2579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1A90D5-5258-462F-9E87-F6D94355EA0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B6A865B9-DA04-46D9-9588-4E42CB6F097F}" type="datetimeFigureOut">
              <a:rPr lang="ru-RU" smtClean="0"/>
              <a:pPr>
                <a:defRPr/>
              </a:pPr>
              <a:t>31.01.2017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BBC75F9F-54E3-497B-9171-D16BE882E1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A168D06-6126-49E2-B460-EC370B4EF07B}" type="datetimeFigureOut">
              <a:rPr lang="ru-RU" smtClean="0"/>
              <a:pPr>
                <a:defRPr/>
              </a:pPr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338AA4F-10E2-49CF-83C2-AA60A1D300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BFCB42-C0A6-4D2D-BCBB-00DDB6B92A16}" type="datetimeFigureOut">
              <a:rPr lang="ru-RU" smtClean="0"/>
              <a:pPr>
                <a:defRPr/>
              </a:pPr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3182F55-FCF2-4760-81A9-0FA9A55B94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F0BEE70-8EA3-40A5-8BF0-AEDA2CEC381B}" type="datetimeFigureOut">
              <a:rPr lang="ru-RU" smtClean="0"/>
              <a:pPr>
                <a:defRPr/>
              </a:pPr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3CBBBB7-474C-4AFD-A28E-9CF64CEFB6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41783814-D0D2-49F1-AAF0-8E8597C97B65}" type="datetimeFigureOut">
              <a:rPr lang="ru-RU" smtClean="0"/>
              <a:pPr>
                <a:defRPr/>
              </a:pPr>
              <a:t>31.01.2017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B41CB0B-8F5F-4AA5-80D6-D4A0A03CDF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E0ECF41-8613-44F3-9CC1-78539F6678F5}" type="datetimeFigureOut">
              <a:rPr lang="ru-RU" smtClean="0"/>
              <a:pPr>
                <a:defRPr/>
              </a:pPr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4DCD3A8F-FE7B-4973-836A-632E47B085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33D099C-5DB3-4149-91A9-EB95FDCCC153}" type="datetimeFigureOut">
              <a:rPr lang="ru-RU" smtClean="0"/>
              <a:pPr>
                <a:defRPr/>
              </a:pPr>
              <a:t>31.01.2017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AE2645EA-96E6-4FCB-9A9B-0F08E97D36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0283B05-B51A-4540-99CB-44E0C7D928FF}" type="datetimeFigureOut">
              <a:rPr lang="ru-RU" smtClean="0"/>
              <a:pPr>
                <a:defRPr/>
              </a:pPr>
              <a:t>31.01.2017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8020AE2-6908-44C5-88DD-C42FCCC44A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C58A597-753C-48CC-8676-79F029F86BA0}" type="datetimeFigureOut">
              <a:rPr lang="ru-RU" smtClean="0"/>
              <a:pPr>
                <a:defRPr/>
              </a:pPr>
              <a:t>31.01.2017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17C9D55-8ABB-4463-9497-B97A182854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9DAFC729-EA9D-4FC4-A7F4-A6342500E857}" type="datetimeFigureOut">
              <a:rPr lang="ru-RU" smtClean="0"/>
              <a:pPr>
                <a:defRPr/>
              </a:pPr>
              <a:t>31.01.2017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0A49D6B-D497-41CA-9752-E97FB80590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37A8C799-295B-4975-989B-FF893A80FA0F}" type="datetimeFigureOut">
              <a:rPr lang="ru-RU" smtClean="0"/>
              <a:pPr>
                <a:defRPr/>
              </a:pPr>
              <a:t>31.01.2017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C72025B-AAED-46C1-807D-05B8E7D84B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33EC76AF-ECC5-4927-93BD-FA319749E3BA}" type="datetimeFigureOut">
              <a:rPr lang="ru-RU" smtClean="0"/>
              <a:pPr>
                <a:defRPr/>
              </a:pPr>
              <a:t>31.01.2017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2F6229FC-681A-4AD6-B8EA-CB3B18D020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5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7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9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3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685800" y="1371600"/>
            <a:ext cx="78486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130"/>
              </a:avLst>
            </a:prstTxWarp>
          </a:bodyPr>
          <a:lstStyle/>
          <a:p>
            <a:pPr algn="ctr"/>
            <a:endParaRPr lang="ru-RU" sz="3600" b="1" i="1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/>
            <a:r>
              <a:rPr lang="ru-RU" sz="3600" b="1" i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«РЫБИНО-БУДСКОГО СЕЛЬСОВЕТА</a:t>
            </a:r>
            <a:r>
              <a:rPr lang="ru-RU" sz="3600" b="1" i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»</a:t>
            </a:r>
          </a:p>
          <a:p>
            <a:pPr algn="ctr"/>
            <a:r>
              <a:rPr lang="ru-RU" sz="3600" b="1" i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ОБОЯНСКОГО РАЙОНА  КУРСКОЙ ОБЛАСТИ</a:t>
            </a:r>
          </a:p>
          <a:p>
            <a:pPr algn="ctr"/>
            <a:r>
              <a:rPr lang="ru-RU" sz="3600" b="1" i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 </a:t>
            </a:r>
            <a:r>
              <a:rPr lang="ru-RU" sz="3600" b="1" i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2017  </a:t>
            </a:r>
            <a:r>
              <a:rPr lang="ru-RU" sz="3600" b="1" i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 ПЛАНОВЫЙ ПЕРИОД </a:t>
            </a:r>
            <a:r>
              <a:rPr lang="ru-RU" sz="3600" b="1" i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2018-2019 ГОДОВ</a:t>
            </a:r>
            <a:endParaRPr lang="ru-RU" sz="3600" b="1" i="1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457200"/>
            <a:ext cx="8305799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i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БЮДЖЕТ ДЛЯ ГРАЖДАН</a:t>
            </a:r>
          </a:p>
        </p:txBody>
      </p:sp>
      <p:pic>
        <p:nvPicPr>
          <p:cNvPr id="2052" name="Picture 4" descr="C:\Users\Марина\Desktop\справки по доходам\17741_20110916_0207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343400"/>
            <a:ext cx="2971800" cy="2362200"/>
          </a:xfrm>
          <a:prstGeom prst="rect">
            <a:avLst/>
          </a:prstGeom>
          <a:noFill/>
        </p:spPr>
      </p:pic>
      <p:pic>
        <p:nvPicPr>
          <p:cNvPr id="2053" name="Picture 5" descr="C:\Users\Марина\Desktop\справки по доходам\436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343400"/>
            <a:ext cx="3048000" cy="2362200"/>
          </a:xfrm>
          <a:prstGeom prst="rect">
            <a:avLst/>
          </a:prstGeom>
          <a:noFill/>
        </p:spPr>
      </p:pic>
      <p:pic>
        <p:nvPicPr>
          <p:cNvPr id="2054" name="Picture 6" descr="C:\Users\Марина\Desktop\справки по доходам\436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343400"/>
            <a:ext cx="2667000" cy="2286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685800" y="304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>
                <a:solidFill>
                  <a:schemeClr val="accent3"/>
                </a:solidFill>
              </a:rPr>
              <a:t>Структура налоговых и неналоговых доходов бюджета </a:t>
            </a:r>
            <a:br>
              <a:rPr lang="ru-RU" sz="1600" b="1" dirty="0">
                <a:solidFill>
                  <a:schemeClr val="accent3"/>
                </a:solidFill>
              </a:rPr>
            </a:br>
            <a:r>
              <a:rPr lang="ru-RU" sz="1600" b="1" dirty="0" err="1" smtClean="0">
                <a:solidFill>
                  <a:schemeClr val="accent3"/>
                </a:solidFill>
              </a:rPr>
              <a:t>Рыбино-Будского</a:t>
            </a:r>
            <a:r>
              <a:rPr lang="ru-RU" sz="1600" b="1" dirty="0" smtClean="0">
                <a:solidFill>
                  <a:schemeClr val="accent3"/>
                </a:solidFill>
              </a:rPr>
              <a:t> сельсовета </a:t>
            </a:r>
            <a:r>
              <a:rPr lang="ru-RU" sz="1600" b="1" dirty="0" err="1">
                <a:solidFill>
                  <a:schemeClr val="accent3"/>
                </a:solidFill>
              </a:rPr>
              <a:t>Обоянского</a:t>
            </a:r>
            <a:r>
              <a:rPr lang="ru-RU" sz="1600" b="1" dirty="0">
                <a:solidFill>
                  <a:schemeClr val="accent3"/>
                </a:solidFill>
              </a:rPr>
              <a:t> района Курской области </a:t>
            </a:r>
          </a:p>
          <a:p>
            <a:pPr algn="ctr"/>
            <a:r>
              <a:rPr lang="ru-RU" sz="1600" b="1" dirty="0">
                <a:solidFill>
                  <a:schemeClr val="accent3"/>
                </a:solidFill>
              </a:rPr>
              <a:t>на </a:t>
            </a:r>
            <a:r>
              <a:rPr lang="ru-RU" sz="1600" b="1" dirty="0" smtClean="0">
                <a:solidFill>
                  <a:schemeClr val="accent3"/>
                </a:solidFill>
              </a:rPr>
              <a:t>2018 </a:t>
            </a:r>
            <a:r>
              <a:rPr lang="ru-RU" sz="1600" b="1" dirty="0">
                <a:solidFill>
                  <a:schemeClr val="accent3"/>
                </a:solidFill>
              </a:rPr>
              <a:t>год</a:t>
            </a:r>
          </a:p>
        </p:txBody>
      </p:sp>
      <p:graphicFrame>
        <p:nvGraphicFramePr>
          <p:cNvPr id="10243" name="Object 6"/>
          <p:cNvGraphicFramePr>
            <a:graphicFrameLocks noChangeAspect="1"/>
          </p:cNvGraphicFramePr>
          <p:nvPr/>
        </p:nvGraphicFramePr>
        <p:xfrm>
          <a:off x="1574800" y="1446213"/>
          <a:ext cx="5994400" cy="3965575"/>
        </p:xfrm>
        <a:graphic>
          <a:graphicData uri="http://schemas.openxmlformats.org/presentationml/2006/ole">
            <p:oleObj spid="_x0000_s10243" r:id="rId3" imgW="5998984" imgH="3968840" progId="Excel.Sheet.8">
              <p:embed/>
            </p:oleObj>
          </a:graphicData>
        </a:graphic>
      </p:graphicFrame>
      <p:graphicFrame>
        <p:nvGraphicFramePr>
          <p:cNvPr id="10244" name="Object 7"/>
          <p:cNvGraphicFramePr>
            <a:graphicFrameLocks noChangeAspect="1"/>
          </p:cNvGraphicFramePr>
          <p:nvPr/>
        </p:nvGraphicFramePr>
        <p:xfrm>
          <a:off x="355600" y="1295400"/>
          <a:ext cx="8805863" cy="5529263"/>
        </p:xfrm>
        <a:graphic>
          <a:graphicData uri="http://schemas.openxmlformats.org/presentationml/2006/ole">
            <p:oleObj spid="_x0000_s10244" name="Worksheet" r:id="rId4" imgW="8810770" imgH="552456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685800" y="304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>
                <a:solidFill>
                  <a:schemeClr val="accent3"/>
                </a:solidFill>
              </a:rPr>
              <a:t>Структура налоговых и неналоговых доходов бюджета </a:t>
            </a:r>
            <a:br>
              <a:rPr lang="ru-RU" sz="1600" b="1" dirty="0">
                <a:solidFill>
                  <a:schemeClr val="accent3"/>
                </a:solidFill>
              </a:rPr>
            </a:br>
            <a:r>
              <a:rPr lang="ru-RU" sz="1600" b="1" dirty="0" err="1" smtClean="0">
                <a:solidFill>
                  <a:schemeClr val="accent3"/>
                </a:solidFill>
              </a:rPr>
              <a:t>Рыбино-Будского</a:t>
            </a:r>
            <a:r>
              <a:rPr lang="ru-RU" sz="1600" b="1" dirty="0" smtClean="0">
                <a:solidFill>
                  <a:schemeClr val="accent3"/>
                </a:solidFill>
              </a:rPr>
              <a:t> сельсовета </a:t>
            </a:r>
            <a:r>
              <a:rPr lang="ru-RU" sz="1600" b="1" dirty="0" err="1">
                <a:solidFill>
                  <a:schemeClr val="accent3"/>
                </a:solidFill>
              </a:rPr>
              <a:t>Обоянского</a:t>
            </a:r>
            <a:r>
              <a:rPr lang="ru-RU" sz="1600" b="1" dirty="0">
                <a:solidFill>
                  <a:schemeClr val="accent3"/>
                </a:solidFill>
              </a:rPr>
              <a:t> района Курской области </a:t>
            </a:r>
          </a:p>
          <a:p>
            <a:pPr algn="ctr"/>
            <a:r>
              <a:rPr lang="ru-RU" sz="1600" b="1" dirty="0">
                <a:solidFill>
                  <a:schemeClr val="accent3"/>
                </a:solidFill>
              </a:rPr>
              <a:t>на </a:t>
            </a:r>
            <a:r>
              <a:rPr lang="ru-RU" sz="1600" b="1" dirty="0" smtClean="0">
                <a:solidFill>
                  <a:schemeClr val="accent3"/>
                </a:solidFill>
              </a:rPr>
              <a:t>2019год</a:t>
            </a:r>
            <a:endParaRPr lang="ru-RU" sz="1600" b="1" dirty="0">
              <a:solidFill>
                <a:schemeClr val="accent3"/>
              </a:solidFill>
            </a:endParaRPr>
          </a:p>
        </p:txBody>
      </p:sp>
      <p:graphicFrame>
        <p:nvGraphicFramePr>
          <p:cNvPr id="11267" name="Object 6"/>
          <p:cNvGraphicFramePr>
            <a:graphicFrameLocks noChangeAspect="1"/>
          </p:cNvGraphicFramePr>
          <p:nvPr/>
        </p:nvGraphicFramePr>
        <p:xfrm>
          <a:off x="1574800" y="1446213"/>
          <a:ext cx="5994400" cy="3965575"/>
        </p:xfrm>
        <a:graphic>
          <a:graphicData uri="http://schemas.openxmlformats.org/presentationml/2006/ole">
            <p:oleObj spid="_x0000_s11267" r:id="rId3" imgW="5998984" imgH="3968840" progId="Excel.Sheet.8">
              <p:embed/>
            </p:oleObj>
          </a:graphicData>
        </a:graphic>
      </p:graphicFrame>
      <p:graphicFrame>
        <p:nvGraphicFramePr>
          <p:cNvPr id="11268" name="Object 7"/>
          <p:cNvGraphicFramePr>
            <a:graphicFrameLocks noChangeAspect="1"/>
          </p:cNvGraphicFramePr>
          <p:nvPr/>
        </p:nvGraphicFramePr>
        <p:xfrm>
          <a:off x="355600" y="1295400"/>
          <a:ext cx="8805863" cy="5529263"/>
        </p:xfrm>
        <a:graphic>
          <a:graphicData uri="http://schemas.openxmlformats.org/presentationml/2006/ole">
            <p:oleObj spid="_x0000_s11268" name="Worksheet" r:id="rId4" imgW="8810770" imgH="552456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457200"/>
            <a:ext cx="7924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Безвозмездные поступления в бюджет </a:t>
            </a:r>
            <a:r>
              <a:rPr lang="ru-R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Рыбино-Будского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сельсовета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Обоянского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района Курской области</a:t>
            </a:r>
            <a:endParaRPr lang="ru-RU" dirty="0"/>
          </a:p>
        </p:txBody>
      </p:sp>
      <p:graphicFrame>
        <p:nvGraphicFramePr>
          <p:cNvPr id="12291" name="Диаграмма 4"/>
          <p:cNvGraphicFramePr>
            <a:graphicFrameLocks/>
          </p:cNvGraphicFramePr>
          <p:nvPr/>
        </p:nvGraphicFramePr>
        <p:xfrm>
          <a:off x="533400" y="2133600"/>
          <a:ext cx="8077200" cy="4333875"/>
        </p:xfrm>
        <a:graphic>
          <a:graphicData uri="http://schemas.openxmlformats.org/presentationml/2006/ole">
            <p:oleObj spid="_x0000_s12291" name="Worksheet" r:id="rId3" imgW="8077068" imgH="4333779" progId="Excel.Sheet.8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09600" y="182880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84238">
              <a:defRPr/>
            </a:pPr>
            <a:r>
              <a:rPr lang="ru-RU" sz="1000" b="1" dirty="0">
                <a:solidFill>
                  <a:srgbClr val="000000"/>
                </a:solidFill>
                <a:latin typeface="Arial Cyr" pitchFamily="34" charset="0"/>
                <a:cs typeface="Arial Cyr" pitchFamily="34" charset="0"/>
              </a:rPr>
              <a:t>(тыс. рублей)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457200"/>
            <a:ext cx="7467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бюджета </a:t>
            </a:r>
            <a:r>
              <a:rPr lang="ru-R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Рыбино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ru-R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Будского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сельсовета 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Обоянского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района Курской области </a:t>
            </a:r>
            <a:b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по разделам в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2017– 2019 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годах, тыс.рублей</a:t>
            </a:r>
            <a:endParaRPr lang="ru-RU" dirty="0"/>
          </a:p>
        </p:txBody>
      </p:sp>
      <p:pic>
        <p:nvPicPr>
          <p:cNvPr id="13315" name="Picture 2" descr="C:\Users\Марина\Desktop\photo_18224_1_712_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236" y="457200"/>
            <a:ext cx="10715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Group 121"/>
          <p:cNvGraphicFramePr>
            <a:graphicFrameLocks noGrp="1"/>
          </p:cNvGraphicFramePr>
          <p:nvPr/>
        </p:nvGraphicFramePr>
        <p:xfrm>
          <a:off x="1447800" y="1628775"/>
          <a:ext cx="7467600" cy="4868592"/>
        </p:xfrm>
        <a:graphic>
          <a:graphicData uri="http://schemas.openxmlformats.org/drawingml/2006/table">
            <a:tbl>
              <a:tblPr/>
              <a:tblGrid>
                <a:gridCol w="3862674"/>
                <a:gridCol w="1182407"/>
                <a:gridCol w="1186699"/>
                <a:gridCol w="1235820"/>
              </a:tblGrid>
              <a:tr h="9545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Наименование  расходов 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Рыбино-Будского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сельсовета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9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07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«Общегосударственные вопросы»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4182,300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4182,300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4182,300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«Национальная оборона»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69,019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69,019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69,019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безопасность и правоохранительная деятельность»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 «Национальная экономика»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1857,820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1857,820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1754,471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«Жилищно-коммунальное хозяйство»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190,000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190,000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190,000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9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«Физическая культура и спорт»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9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«Культура, кинематография»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1344,126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1344,126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1344,126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«Социальная политика»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75,000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75,000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75,000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96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7760,265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7760,265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7656,916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28600"/>
            <a:ext cx="7519988" cy="7429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C000"/>
                </a:solidFill>
              </a:rPr>
              <a:t>Динамика расходов бюджета </a:t>
            </a:r>
            <a:r>
              <a:rPr lang="ru-RU" sz="2400" b="1" dirty="0" err="1" smtClean="0">
                <a:solidFill>
                  <a:srgbClr val="FFC000"/>
                </a:solidFill>
              </a:rPr>
              <a:t>Рыбино-Будского</a:t>
            </a:r>
            <a:r>
              <a:rPr lang="ru-RU" sz="2400" b="1" dirty="0" smtClean="0">
                <a:solidFill>
                  <a:srgbClr val="FFC000"/>
                </a:solidFill>
              </a:rPr>
              <a:t> сельсовета </a:t>
            </a:r>
            <a:r>
              <a:rPr lang="ru-RU" sz="2400" b="1" dirty="0" err="1" smtClean="0">
                <a:solidFill>
                  <a:srgbClr val="FFC000"/>
                </a:solidFill>
              </a:rPr>
              <a:t>Обоянского</a:t>
            </a:r>
            <a:r>
              <a:rPr lang="ru-RU" sz="2400" b="1" dirty="0" smtClean="0">
                <a:solidFill>
                  <a:srgbClr val="FFC000"/>
                </a:solidFill>
              </a:rPr>
              <a:t> района Курской области </a:t>
            </a:r>
          </a:p>
        </p:txBody>
      </p:sp>
      <p:graphicFrame>
        <p:nvGraphicFramePr>
          <p:cNvPr id="14339" name="Object 7"/>
          <p:cNvGraphicFramePr>
            <a:graphicFrameLocks noGrp="1" noChangeAspect="1"/>
          </p:cNvGraphicFramePr>
          <p:nvPr>
            <p:ph idx="4294967295"/>
          </p:nvPr>
        </p:nvGraphicFramePr>
        <p:xfrm>
          <a:off x="1150938" y="1196975"/>
          <a:ext cx="7913687" cy="5338763"/>
        </p:xfrm>
        <a:graphic>
          <a:graphicData uri="http://schemas.openxmlformats.org/presentationml/2006/ole">
            <p:oleObj spid="_x0000_s14339" name="Worksheet" r:id="rId3" imgW="8019946" imgH="5410067" progId="Excel.Sheet.8">
              <p:embed/>
            </p:oleObj>
          </a:graphicData>
        </a:graphic>
      </p:graphicFrame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914400" y="1143000"/>
            <a:ext cx="971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</a:rPr>
              <a:t>(тыс.руб.)</a:t>
            </a:r>
          </a:p>
        </p:txBody>
      </p:sp>
      <p:pic>
        <p:nvPicPr>
          <p:cNvPr id="5" name="Picture 5" descr="C:\Users\Марина\Desktop\справки по доходам\94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990600"/>
            <a:ext cx="1676400" cy="1480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62200" y="304801"/>
            <a:ext cx="6629400" cy="86177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6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бюджета </a:t>
            </a:r>
            <a:r>
              <a:rPr lang="ru-RU" sz="16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Рыбино-Будского</a:t>
            </a:r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сельсовета </a:t>
            </a:r>
            <a:r>
              <a:rPr lang="ru-RU" sz="160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Обоянского</a:t>
            </a:r>
            <a:r>
              <a:rPr lang="ru-RU" sz="16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района Курской области </a:t>
            </a:r>
            <a:br>
              <a:rPr lang="ru-RU" sz="16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в рамках программ в </a:t>
            </a:r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2017 </a:t>
            </a:r>
            <a:r>
              <a:rPr lang="ru-RU" sz="16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</a:t>
            </a:r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2019 </a:t>
            </a:r>
            <a:r>
              <a:rPr lang="ru-RU" sz="16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годах, тыс.рублей</a:t>
            </a:r>
            <a:endParaRPr lang="ru-RU" sz="1600" dirty="0">
              <a:solidFill>
                <a:schemeClr val="accent4">
                  <a:lumMod val="10000"/>
                </a:schemeClr>
              </a:solidFill>
            </a:endParaRPr>
          </a:p>
        </p:txBody>
      </p:sp>
      <p:graphicFrame>
        <p:nvGraphicFramePr>
          <p:cNvPr id="4" name="Group 83"/>
          <p:cNvGraphicFramePr>
            <a:graphicFrameLocks noGrp="1"/>
          </p:cNvGraphicFramePr>
          <p:nvPr/>
        </p:nvGraphicFramePr>
        <p:xfrm>
          <a:off x="228600" y="1371600"/>
          <a:ext cx="8686800" cy="5257799"/>
        </p:xfrm>
        <a:graphic>
          <a:graphicData uri="http://schemas.openxmlformats.org/drawingml/2006/table">
            <a:tbl>
              <a:tblPr/>
              <a:tblGrid>
                <a:gridCol w="5181602"/>
                <a:gridCol w="1066800"/>
                <a:gridCol w="1371600"/>
                <a:gridCol w="1066798"/>
              </a:tblGrid>
              <a:tr h="7079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Рыбино-Будского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сельсовета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2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bg1"/>
                          </a:solidFill>
                        </a:rPr>
                        <a:t>            3449,946</a:t>
                      </a:r>
                      <a:endParaRPr lang="ru-RU" sz="1050" b="1" dirty="0">
                        <a:solidFill>
                          <a:schemeClr val="bg1"/>
                        </a:solidFill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bg1"/>
                          </a:solidFill>
                        </a:rPr>
                        <a:t>3449,946</a:t>
                      </a:r>
                      <a:endParaRPr lang="ru-RU" sz="1050" b="1" dirty="0">
                        <a:solidFill>
                          <a:schemeClr val="bg1"/>
                        </a:solidFill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bg1"/>
                          </a:solidFill>
                        </a:rPr>
                        <a:t>3436,597</a:t>
                      </a:r>
                      <a:endParaRPr lang="ru-RU" sz="1050" b="1" dirty="0">
                        <a:solidFill>
                          <a:schemeClr val="bg1"/>
                        </a:solidFill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6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«Профилактика наркомании и медико-социальная реабилитация больных наркоманией в </a:t>
                      </a:r>
                      <a:r>
                        <a:rPr kumimoji="0" lang="ru-RU" sz="9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Рыбино-Будском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сельсовете </a:t>
                      </a:r>
                      <a:r>
                        <a:rPr kumimoji="0" lang="ru-RU" sz="9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Обоянского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 Курской области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  <a:p>
                      <a:pPr algn="ctr"/>
                      <a:r>
                        <a:rPr lang="ru-RU" sz="900" dirty="0" smtClean="0"/>
                        <a:t>1,000</a:t>
                      </a:r>
                      <a:endParaRPr lang="ru-RU" sz="900" dirty="0"/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  <a:p>
                      <a:pPr algn="ctr"/>
                      <a:r>
                        <a:rPr lang="ru-RU" sz="900" dirty="0" smtClean="0"/>
                        <a:t>1,000</a:t>
                      </a:r>
                      <a:endParaRPr lang="ru-RU" sz="900" dirty="0"/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  <a:p>
                      <a:pPr algn="ctr"/>
                      <a:r>
                        <a:rPr lang="ru-RU" sz="900" dirty="0" smtClean="0"/>
                        <a:t>1,000</a:t>
                      </a:r>
                      <a:endParaRPr lang="ru-RU" sz="900" dirty="0"/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4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малого и среднего предпринимательства"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10,000</a:t>
                      </a:r>
                      <a:endParaRPr lang="ru-RU" sz="900" dirty="0"/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10,000</a:t>
                      </a:r>
                      <a:endParaRPr lang="ru-RU" sz="900" dirty="0"/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10,000</a:t>
                      </a:r>
                      <a:endParaRPr lang="ru-RU" sz="900" dirty="0"/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17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муниципальной службы"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"Защита населения и территории от чрезвычайных ситуаций, обеспечение пожарной безопасности и безопасности людей на водных объектах"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12,000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84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  "Развитие транспортной системы, обеспечение перевозки пассажиров в МО" </a:t>
                      </a:r>
                      <a:r>
                        <a:rPr kumimoji="0" lang="ru-RU" sz="9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Рыбино-Будский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сельсовет" </a:t>
                      </a:r>
                      <a:r>
                        <a:rPr kumimoji="0" lang="ru-RU" sz="9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Обоянского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 Курской области и безопасности дорожного движения"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1852,820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1852,820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1749,471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84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«Энергосбережение и повышение энергетической эффективности в муниципальном образовании "</a:t>
                      </a:r>
                      <a:r>
                        <a:rPr kumimoji="0" lang="ru-RU" sz="9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Рыбино-Будский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сельсовет" </a:t>
                      </a:r>
                      <a:r>
                        <a:rPr kumimoji="0" lang="ru-RU" sz="9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Обоянского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 Курской области"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84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"Обеспечение доступным и комфортным жильем и коммунальными услугами граждан в муниципальном образовании "</a:t>
                      </a:r>
                      <a:r>
                        <a:rPr kumimoji="0" lang="ru-RU" sz="9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Рыбино-Будский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сельсовет" </a:t>
                      </a:r>
                      <a:r>
                        <a:rPr kumimoji="0" lang="ru-RU" sz="9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Обоянского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190,000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190,000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190,000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1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 "Развитие культуры"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1344,126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1344,126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1344,126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89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"Социальная поддержка граждан в муниципальном образовании"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75,000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75,000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75,000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6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«Повышение эффективности работы с молодежью, организация отдыха и оздоровления детей, молодежи, развитие физической культуры и спорта»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8913" name="Picture 1" descr="C:\Users\Марина\Desktop\справки по доходам\i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1524001" cy="1074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Марина\Desktop\справки по доходам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3886200" cy="36619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2286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Уважаемые жители </a:t>
            </a:r>
            <a:r>
              <a:rPr lang="ru-RU" dirty="0" err="1" smtClean="0"/>
              <a:t>Рыбино-Будского</a:t>
            </a:r>
            <a:r>
              <a:rPr lang="ru-RU" dirty="0" smtClean="0"/>
              <a:t> сельсовета </a:t>
            </a:r>
            <a:r>
              <a:rPr lang="ru-RU" dirty="0" err="1" smtClean="0"/>
              <a:t>Обоянского</a:t>
            </a:r>
            <a:r>
              <a:rPr lang="ru-RU" dirty="0" smtClean="0"/>
              <a:t> района </a:t>
            </a:r>
          </a:p>
          <a:p>
            <a:pPr algn="ctr"/>
            <a:r>
              <a:rPr lang="ru-RU" dirty="0" smtClean="0"/>
              <a:t>Курской области !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657600" y="9906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Вашему вниманию представлен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БЮДЖЕТ ДЛЯ ГРАЖДАН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1676401"/>
            <a:ext cx="480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Он предназначен  для раскрытия информации о бюджете в простой и доступной для любого гражданина форме. Используя материалы данного документа, любой заинтересованный житель , не обладающий специальными знаниями в данной сфере сможет разобраться и  понять из чего формируется бюджет и на какие расходы  тратятся бюджетные средства. Также в данной краткой версии  документа изложены основные цели, задачи и приоритетные направления бюджетной политики нашего муниципального образования.</a:t>
            </a:r>
          </a:p>
          <a:p>
            <a:pPr algn="just"/>
            <a:r>
              <a:rPr lang="ru-RU" sz="1600" dirty="0" smtClean="0"/>
              <a:t>Надеемся, что </a:t>
            </a:r>
            <a:r>
              <a:rPr lang="ru-RU" sz="1600" dirty="0" smtClean="0"/>
              <a:t> </a:t>
            </a:r>
            <a:r>
              <a:rPr lang="ru-RU" sz="1600" dirty="0" smtClean="0"/>
              <a:t>доступность данной информации повысит уровень участия в бюджетном процессе.   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Глава </a:t>
            </a:r>
            <a:r>
              <a:rPr lang="ru-RU" sz="1600" dirty="0" err="1" smtClean="0"/>
              <a:t>Рыбино</a:t>
            </a:r>
            <a:r>
              <a:rPr lang="ru-RU" sz="1600" dirty="0" smtClean="0"/>
              <a:t> –</a:t>
            </a:r>
            <a:r>
              <a:rPr lang="ru-RU" sz="1600" dirty="0" err="1" smtClean="0"/>
              <a:t>Будского</a:t>
            </a:r>
            <a:r>
              <a:rPr lang="ru-RU" sz="1600" dirty="0" smtClean="0"/>
              <a:t> сельсовета</a:t>
            </a:r>
          </a:p>
          <a:p>
            <a:pPr algn="just"/>
            <a:r>
              <a:rPr lang="ru-RU" sz="1600" dirty="0" smtClean="0"/>
              <a:t>А.Е. </a:t>
            </a:r>
            <a:r>
              <a:rPr lang="ru-RU" sz="1600" dirty="0" err="1" smtClean="0"/>
              <a:t>Красноплахтин</a:t>
            </a:r>
            <a:r>
              <a:rPr lang="ru-RU" sz="1600" dirty="0" smtClean="0"/>
              <a:t>  </a:t>
            </a:r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381000" y="457200"/>
            <a:ext cx="8458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Муниципальный бюджет –это форма образования и расходования денежных средств, предназначенных для финансового обеспечения задач и функций органов местного самоуправления</a:t>
            </a:r>
            <a:endParaRPr lang="ru-RU" dirty="0"/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6096000" y="1447800"/>
            <a:ext cx="3048000" cy="3124200"/>
          </a:xfrm>
          <a:prstGeom prst="vertic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Расходы бюджета–денежные </a:t>
            </a:r>
            <a:r>
              <a:rPr lang="ru-RU" dirty="0">
                <a:solidFill>
                  <a:schemeClr val="tx1"/>
                </a:solidFill>
              </a:rPr>
              <a:t>средства, направляемые на финансовое обеспечение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задач и функций органов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местного самоуправления</a:t>
            </a: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0" y="1447800"/>
            <a:ext cx="3124200" cy="3124200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333399"/>
                </a:solidFill>
              </a:rPr>
              <a:t>Доходы бюджета–поступающие</a:t>
            </a:r>
          </a:p>
          <a:p>
            <a:pPr algn="ctr">
              <a:defRPr/>
            </a:pPr>
            <a:r>
              <a:rPr lang="ru-RU" dirty="0">
                <a:solidFill>
                  <a:srgbClr val="333399"/>
                </a:solidFill>
              </a:rPr>
              <a:t>в бюджет денежные </a:t>
            </a:r>
          </a:p>
          <a:p>
            <a:pPr algn="ctr">
              <a:defRPr/>
            </a:pPr>
            <a:r>
              <a:rPr lang="ru-RU" dirty="0">
                <a:solidFill>
                  <a:srgbClr val="333399"/>
                </a:solidFill>
              </a:rPr>
              <a:t>средства в виде </a:t>
            </a:r>
          </a:p>
          <a:p>
            <a:pPr algn="ctr">
              <a:defRPr/>
            </a:pPr>
            <a:r>
              <a:rPr lang="ru-RU" dirty="0">
                <a:solidFill>
                  <a:srgbClr val="333399"/>
                </a:solidFill>
              </a:rPr>
              <a:t>налоговых , неналоговых и </a:t>
            </a:r>
          </a:p>
          <a:p>
            <a:pPr algn="ctr">
              <a:defRPr/>
            </a:pPr>
            <a:r>
              <a:rPr lang="ru-RU" dirty="0">
                <a:solidFill>
                  <a:srgbClr val="333399"/>
                </a:solidFill>
              </a:rPr>
              <a:t>безвозмездных поступлений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609600" y="4572000"/>
            <a:ext cx="8077200" cy="1033463"/>
          </a:xfrm>
          <a:prstGeom prst="horizontalScroll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Дефицит бюджета–превышение расходов бюджета над его доходами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609600" y="5562600"/>
            <a:ext cx="8077200" cy="1033463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chemeClr val="tx1"/>
                </a:solidFill>
              </a:rPr>
              <a:t>Профицит</a:t>
            </a:r>
            <a:r>
              <a:rPr lang="ru-RU" b="1" dirty="0">
                <a:solidFill>
                  <a:schemeClr val="tx1"/>
                </a:solidFill>
              </a:rPr>
              <a:t> бюджета–превышение доходов бюджета над его расходами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5841" name="Picture 1" descr="C:\Users\Марина\Desktop\справки по доходам\1483338064_byudzh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905000"/>
            <a:ext cx="3657599" cy="2538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Основы формирования бюджета</a:t>
            </a:r>
          </a:p>
        </p:txBody>
      </p:sp>
      <p:sp>
        <p:nvSpPr>
          <p:cNvPr id="4099" name="AutoShape 7"/>
          <p:cNvSpPr>
            <a:spLocks noChangeArrowheads="1"/>
          </p:cNvSpPr>
          <p:nvPr/>
        </p:nvSpPr>
        <p:spPr bwMode="auto">
          <a:xfrm rot="8912281">
            <a:off x="6299200" y="1381125"/>
            <a:ext cx="2536825" cy="1889125"/>
          </a:xfrm>
          <a:prstGeom prst="rightArrowCallout">
            <a:avLst>
              <a:gd name="adj1" fmla="val 16667"/>
              <a:gd name="adj2" fmla="val 24005"/>
              <a:gd name="adj3" fmla="val 19857"/>
              <a:gd name="adj4" fmla="val 70106"/>
            </a:avLst>
          </a:prstGeom>
          <a:solidFill>
            <a:srgbClr val="A66BD3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b="1">
              <a:latin typeface="Times New Roman" pitchFamily="18" charset="0"/>
            </a:endParaRP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 rot="3510382">
            <a:off x="7023100" y="1418263"/>
            <a:ext cx="1778000" cy="1446550"/>
          </a:xfrm>
          <a:prstGeom prst="rect">
            <a:avLst/>
          </a:prstGeom>
          <a:solidFill>
            <a:srgbClr val="A66BD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Муниципальные программы </a:t>
            </a:r>
            <a:r>
              <a:rPr lang="ru-RU" sz="1600" b="1" dirty="0" err="1" smtClean="0">
                <a:latin typeface="Times New Roman" pitchFamily="18" charset="0"/>
              </a:rPr>
              <a:t>Рыбино-Будского</a:t>
            </a:r>
            <a:r>
              <a:rPr lang="ru-RU" sz="1600" b="1" dirty="0" smtClean="0">
                <a:latin typeface="Times New Roman" pitchFamily="18" charset="0"/>
              </a:rPr>
              <a:t> </a:t>
            </a:r>
            <a:endParaRPr lang="ru-RU" sz="1600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сельсовета</a:t>
            </a:r>
          </a:p>
        </p:txBody>
      </p:sp>
      <p:sp>
        <p:nvSpPr>
          <p:cNvPr id="4101" name="AutoShape 9"/>
          <p:cNvSpPr>
            <a:spLocks noChangeArrowheads="1"/>
          </p:cNvSpPr>
          <p:nvPr/>
        </p:nvSpPr>
        <p:spPr bwMode="auto">
          <a:xfrm rot="-1449124">
            <a:off x="251709" y="4374030"/>
            <a:ext cx="2672449" cy="1533525"/>
          </a:xfrm>
          <a:prstGeom prst="rightArrowCallout">
            <a:avLst>
              <a:gd name="adj1" fmla="val 16667"/>
              <a:gd name="adj2" fmla="val 32167"/>
              <a:gd name="adj3" fmla="val 23668"/>
              <a:gd name="adj4" fmla="val 70106"/>
            </a:avLst>
          </a:prstGeom>
          <a:solidFill>
            <a:srgbClr val="FF6699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1">
              <a:latin typeface="Times New Roman" pitchFamily="18" charset="0"/>
            </a:endParaRPr>
          </a:p>
        </p:txBody>
      </p:sp>
      <p:sp>
        <p:nvSpPr>
          <p:cNvPr id="4102" name="Text Box 10"/>
          <p:cNvSpPr txBox="1">
            <a:spLocks noChangeArrowheads="1"/>
          </p:cNvSpPr>
          <p:nvPr/>
        </p:nvSpPr>
        <p:spPr bwMode="auto">
          <a:xfrm rot="-1522665">
            <a:off x="381000" y="4455994"/>
            <a:ext cx="16764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/>
              <a:t>Прогноз социально-экономического развития </a:t>
            </a:r>
            <a:r>
              <a:rPr lang="ru-RU" sz="1400" b="1" dirty="0" err="1" smtClean="0"/>
              <a:t>Рыбино-Будского</a:t>
            </a:r>
            <a:r>
              <a:rPr lang="ru-RU" sz="1400" b="1" dirty="0" smtClean="0"/>
              <a:t> </a:t>
            </a:r>
            <a:r>
              <a:rPr lang="ru-RU" sz="1400" b="1" dirty="0"/>
              <a:t>сельсовета </a:t>
            </a:r>
          </a:p>
        </p:txBody>
      </p:sp>
      <p:sp>
        <p:nvSpPr>
          <p:cNvPr id="4103" name="AutoShape 11"/>
          <p:cNvSpPr>
            <a:spLocks noChangeArrowheads="1"/>
          </p:cNvSpPr>
          <p:nvPr/>
        </p:nvSpPr>
        <p:spPr bwMode="auto">
          <a:xfrm rot="-8787233">
            <a:off x="6167355" y="4345762"/>
            <a:ext cx="2725139" cy="1676400"/>
          </a:xfrm>
          <a:prstGeom prst="rightArrowCallout">
            <a:avLst>
              <a:gd name="adj1" fmla="val 16667"/>
              <a:gd name="adj2" fmla="val 17444"/>
              <a:gd name="adj3" fmla="val 23091"/>
              <a:gd name="adj4" fmla="val 70106"/>
            </a:avLst>
          </a:prstGeom>
          <a:solidFill>
            <a:srgbClr val="FF6699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b="1">
              <a:latin typeface="Times New Roman" pitchFamily="18" charset="0"/>
            </a:endParaRPr>
          </a:p>
        </p:txBody>
      </p:sp>
      <p:sp>
        <p:nvSpPr>
          <p:cNvPr id="4104" name="Text Box 12"/>
          <p:cNvSpPr txBox="1">
            <a:spLocks noChangeArrowheads="1"/>
          </p:cNvSpPr>
          <p:nvPr/>
        </p:nvSpPr>
        <p:spPr bwMode="auto">
          <a:xfrm rot="2036725">
            <a:off x="7002129" y="4659176"/>
            <a:ext cx="1754205" cy="1600438"/>
          </a:xfrm>
          <a:prstGeom prst="rect">
            <a:avLst/>
          </a:prstGeom>
          <a:solidFill>
            <a:srgbClr val="FF66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/>
              <a:t>Основные направления налоговой и бюджетной политики </a:t>
            </a:r>
            <a:r>
              <a:rPr lang="ru-RU" sz="1400" b="1" dirty="0" err="1" smtClean="0"/>
              <a:t>Рыбино-Будского</a:t>
            </a:r>
            <a:r>
              <a:rPr lang="ru-RU" sz="1400" b="1" dirty="0" smtClean="0"/>
              <a:t> </a:t>
            </a:r>
            <a:r>
              <a:rPr lang="ru-RU" sz="1400" b="1" dirty="0"/>
              <a:t>сельсовета</a:t>
            </a:r>
          </a:p>
        </p:txBody>
      </p:sp>
      <p:sp>
        <p:nvSpPr>
          <p:cNvPr id="4105" name="Oval 13"/>
          <p:cNvSpPr>
            <a:spLocks noChangeArrowheads="1"/>
          </p:cNvSpPr>
          <p:nvPr/>
        </p:nvSpPr>
        <p:spPr bwMode="auto">
          <a:xfrm>
            <a:off x="2590800" y="2286000"/>
            <a:ext cx="3886200" cy="2895600"/>
          </a:xfrm>
          <a:prstGeom prst="ellipse">
            <a:avLst/>
          </a:prstGeom>
          <a:solidFill>
            <a:schemeClr val="accent1"/>
          </a:solidFill>
          <a:ln w="1016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i="1" dirty="0">
                <a:solidFill>
                  <a:srgbClr val="006600"/>
                </a:solidFill>
              </a:rPr>
              <a:t> ПРОЕКТ БЮДЖЕТА </a:t>
            </a:r>
          </a:p>
          <a:p>
            <a:pPr algn="ctr"/>
            <a:r>
              <a:rPr lang="ru-RU" sz="2000" b="1" i="1" dirty="0">
                <a:solidFill>
                  <a:srgbClr val="006600"/>
                </a:solidFill>
              </a:rPr>
              <a:t> </a:t>
            </a:r>
            <a:r>
              <a:rPr lang="ru-RU" sz="2000" b="1" i="1" dirty="0" smtClean="0">
                <a:solidFill>
                  <a:srgbClr val="006600"/>
                </a:solidFill>
              </a:rPr>
              <a:t>РЫБИНО-БУДСКОГО</a:t>
            </a:r>
            <a:endParaRPr lang="ru-RU" sz="2000" b="1" i="1" dirty="0">
              <a:solidFill>
                <a:srgbClr val="006600"/>
              </a:solidFill>
            </a:endParaRPr>
          </a:p>
          <a:p>
            <a:pPr algn="ctr"/>
            <a:r>
              <a:rPr lang="ru-RU" sz="2000" b="1" i="1" dirty="0">
                <a:solidFill>
                  <a:srgbClr val="006600"/>
                </a:solidFill>
              </a:rPr>
              <a:t>СЕЛЬСОВЕТА</a:t>
            </a:r>
          </a:p>
          <a:p>
            <a:pPr algn="ctr"/>
            <a:r>
              <a:rPr lang="ru-RU" sz="2000" b="1" i="1" dirty="0">
                <a:solidFill>
                  <a:srgbClr val="006600"/>
                </a:solidFill>
              </a:rPr>
              <a:t>ОБОЯНСКОГО РАЙОНА</a:t>
            </a:r>
          </a:p>
          <a:p>
            <a:pPr algn="ctr"/>
            <a:r>
              <a:rPr lang="ru-RU" sz="2000" b="1" i="1" dirty="0">
                <a:solidFill>
                  <a:srgbClr val="006600"/>
                </a:solidFill>
              </a:rPr>
              <a:t> на </a:t>
            </a:r>
            <a:r>
              <a:rPr lang="ru-RU" sz="2000" b="1" i="1" dirty="0" smtClean="0">
                <a:solidFill>
                  <a:srgbClr val="006600"/>
                </a:solidFill>
              </a:rPr>
              <a:t>2017 и </a:t>
            </a:r>
            <a:r>
              <a:rPr lang="ru-RU" sz="2000" b="1" i="1" dirty="0">
                <a:solidFill>
                  <a:srgbClr val="006600"/>
                </a:solidFill>
              </a:rPr>
              <a:t>на плановый </a:t>
            </a:r>
          </a:p>
          <a:p>
            <a:pPr algn="ctr"/>
            <a:r>
              <a:rPr lang="ru-RU" sz="2000" b="1" i="1" dirty="0">
                <a:solidFill>
                  <a:srgbClr val="006600"/>
                </a:solidFill>
              </a:rPr>
              <a:t>период </a:t>
            </a:r>
            <a:r>
              <a:rPr lang="ru-RU" sz="2000" b="1" i="1" dirty="0" smtClean="0">
                <a:solidFill>
                  <a:srgbClr val="006600"/>
                </a:solidFill>
              </a:rPr>
              <a:t>2018- 2019 </a:t>
            </a:r>
            <a:r>
              <a:rPr lang="ru-RU" sz="2000" b="1" i="1" dirty="0">
                <a:solidFill>
                  <a:srgbClr val="006600"/>
                </a:solidFill>
              </a:rPr>
              <a:t>годов 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 rot="1305304">
            <a:off x="447294" y="1432669"/>
            <a:ext cx="2660956" cy="1887537"/>
          </a:xfrm>
          <a:prstGeom prst="rightArrowCallout">
            <a:avLst>
              <a:gd name="adj1" fmla="val 16667"/>
              <a:gd name="adj2" fmla="val 24005"/>
              <a:gd name="adj3" fmla="val 19847"/>
              <a:gd name="adj4" fmla="val 70106"/>
            </a:avLst>
          </a:prstGeom>
          <a:solidFill>
            <a:srgbClr val="CC99FF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>
              <a:defRPr/>
            </a:pPr>
            <a:r>
              <a:rPr lang="ru-RU" sz="1400" dirty="0">
                <a:latin typeface="+mj-lt"/>
              </a:rPr>
              <a:t>»</a:t>
            </a:r>
          </a:p>
        </p:txBody>
      </p:sp>
      <p:sp>
        <p:nvSpPr>
          <p:cNvPr id="13" name="Прямоугольник 12"/>
          <p:cNvSpPr/>
          <p:nvPr/>
        </p:nvSpPr>
        <p:spPr>
          <a:xfrm rot="1315846">
            <a:off x="482695" y="1277341"/>
            <a:ext cx="1782773" cy="1852613"/>
          </a:xfrm>
          <a:prstGeom prst="rect">
            <a:avLst/>
          </a:prstGeom>
          <a:solidFill>
            <a:srgbClr val="A66B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Бюджетное послание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Президента РФ от 03 июля 2014 года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«О бюджетной политике» в 2015-2017 годах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81000"/>
            <a:ext cx="7977188" cy="117316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A50021"/>
                </a:solidFill>
              </a:rPr>
              <a:t>Бюджет на </a:t>
            </a:r>
            <a:r>
              <a:rPr lang="ru-RU" sz="3200" b="1" dirty="0" smtClean="0">
                <a:solidFill>
                  <a:srgbClr val="A50021"/>
                </a:solidFill>
              </a:rPr>
              <a:t>2017  </a:t>
            </a:r>
            <a:r>
              <a:rPr lang="ru-RU" sz="3200" b="1" dirty="0" smtClean="0">
                <a:solidFill>
                  <a:srgbClr val="A50021"/>
                </a:solidFill>
              </a:rPr>
              <a:t>и на плановый период </a:t>
            </a:r>
            <a:r>
              <a:rPr lang="ru-RU" sz="3200" b="1" dirty="0" smtClean="0">
                <a:solidFill>
                  <a:srgbClr val="A50021"/>
                </a:solidFill>
              </a:rPr>
              <a:t>2018 </a:t>
            </a:r>
            <a:r>
              <a:rPr lang="ru-RU" sz="3200" b="1" dirty="0" smtClean="0">
                <a:solidFill>
                  <a:srgbClr val="A50021"/>
                </a:solidFill>
              </a:rPr>
              <a:t>-</a:t>
            </a:r>
            <a:r>
              <a:rPr lang="ru-RU" sz="3200" b="1" dirty="0" smtClean="0">
                <a:solidFill>
                  <a:srgbClr val="A50021"/>
                </a:solidFill>
              </a:rPr>
              <a:t>2019 </a:t>
            </a:r>
            <a:r>
              <a:rPr lang="ru-RU" sz="3200" b="1" dirty="0" smtClean="0">
                <a:solidFill>
                  <a:srgbClr val="A50021"/>
                </a:solidFill>
              </a:rPr>
              <a:t>годов направлен на решение следующих задач: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28800"/>
            <a:ext cx="86868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/>
              <a:t>обеспечение устойчивости и сбалансированности бюджетной системы в целях гарантированного исполнения действующих и принимаемых расходных обязательств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/>
              <a:t>повышение эффективности бюджетной политики, в том числе за счет роста эффективности бюджетных расходов, обеспечения </a:t>
            </a:r>
            <a:r>
              <a:rPr lang="ru-RU" sz="2000" b="1" dirty="0" err="1" smtClean="0"/>
              <a:t>адресности</a:t>
            </a:r>
            <a:r>
              <a:rPr lang="ru-RU" sz="2000" b="1" dirty="0" smtClean="0"/>
              <a:t> социальной помощи, проведения структурных реформ в социальной сфере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/>
              <a:t>соответствие финансовых </a:t>
            </a:r>
            <a:r>
              <a:rPr lang="ru-RU" sz="2000" b="1" dirty="0" smtClean="0"/>
              <a:t>возможностей </a:t>
            </a:r>
            <a:r>
              <a:rPr lang="ru-RU" sz="2000" b="1" dirty="0" err="1" smtClean="0"/>
              <a:t>Рыбино-Будского</a:t>
            </a:r>
            <a:r>
              <a:rPr lang="ru-RU" sz="2000" b="1" dirty="0" smtClean="0"/>
              <a:t> сельсовета </a:t>
            </a:r>
            <a:r>
              <a:rPr lang="ru-RU" sz="2000" b="1" dirty="0" smtClean="0"/>
              <a:t>ключевым направлениям развития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/>
              <a:t>повышение роли бюджетной политики для поддержки экономического роста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/>
              <a:t>повышение прозрачности и открытости бюджетного процесса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577"/>
          <p:cNvSpPr txBox="1">
            <a:spLocks noChangeArrowheads="1"/>
          </p:cNvSpPr>
          <p:nvPr/>
        </p:nvSpPr>
        <p:spPr bwMode="auto">
          <a:xfrm>
            <a:off x="533400" y="228600"/>
            <a:ext cx="81534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</a:rPr>
              <a:t>Основные параметры решения Собрания депутатов </a:t>
            </a:r>
            <a:r>
              <a:rPr lang="ru-RU" sz="1600" b="1" dirty="0" err="1" smtClean="0">
                <a:latin typeface="Times New Roman" pitchFamily="18" charset="0"/>
              </a:rPr>
              <a:t>Рыбино</a:t>
            </a:r>
            <a:r>
              <a:rPr lang="ru-RU" sz="1600" b="1" dirty="0" err="1" smtClean="0">
                <a:latin typeface="Times New Roman" pitchFamily="18" charset="0"/>
              </a:rPr>
              <a:t>-Будского</a:t>
            </a:r>
            <a:r>
              <a:rPr lang="ru-RU" sz="1600" b="1" dirty="0" smtClean="0">
                <a:latin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</a:rPr>
              <a:t>сельсосета</a:t>
            </a:r>
            <a:r>
              <a:rPr lang="ru-RU" sz="1600" b="1" dirty="0" smtClean="0">
                <a:latin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</a:rPr>
              <a:t>«О бюджете </a:t>
            </a:r>
            <a:r>
              <a:rPr lang="ru-RU" sz="1600" b="1" dirty="0" err="1" smtClean="0">
                <a:latin typeface="Times New Roman" pitchFamily="18" charset="0"/>
              </a:rPr>
              <a:t>Рыбино-Будского</a:t>
            </a:r>
            <a:r>
              <a:rPr lang="ru-RU" sz="1600" b="1" dirty="0" smtClean="0">
                <a:latin typeface="Times New Roman" pitchFamily="18" charset="0"/>
              </a:rPr>
              <a:t> сельсовета </a:t>
            </a:r>
            <a:r>
              <a:rPr lang="ru-RU" sz="1600" b="1" dirty="0" err="1">
                <a:latin typeface="Times New Roman" pitchFamily="18" charset="0"/>
              </a:rPr>
              <a:t>Обоянского</a:t>
            </a:r>
            <a:r>
              <a:rPr lang="ru-RU" sz="1600" b="1" dirty="0">
                <a:latin typeface="Times New Roman" pitchFamily="18" charset="0"/>
              </a:rPr>
              <a:t> района Курской области на </a:t>
            </a:r>
            <a:r>
              <a:rPr lang="ru-RU" sz="1600" b="1" dirty="0" smtClean="0">
                <a:latin typeface="Times New Roman" pitchFamily="18" charset="0"/>
              </a:rPr>
              <a:t>2017 </a:t>
            </a:r>
            <a:r>
              <a:rPr lang="ru-RU" sz="1600" b="1" dirty="0">
                <a:latin typeface="Times New Roman" pitchFamily="18" charset="0"/>
              </a:rPr>
              <a:t>год и на плановый период </a:t>
            </a:r>
            <a:r>
              <a:rPr lang="ru-RU" sz="1600" b="1" dirty="0" smtClean="0">
                <a:latin typeface="Times New Roman" pitchFamily="18" charset="0"/>
              </a:rPr>
              <a:t>2018 </a:t>
            </a:r>
            <a:r>
              <a:rPr lang="ru-RU" sz="1600" b="1" dirty="0">
                <a:latin typeface="Times New Roman" pitchFamily="18" charset="0"/>
              </a:rPr>
              <a:t>и </a:t>
            </a:r>
            <a:r>
              <a:rPr lang="ru-RU" sz="1600" b="1" dirty="0" smtClean="0">
                <a:latin typeface="Times New Roman" pitchFamily="18" charset="0"/>
              </a:rPr>
              <a:t>2019 </a:t>
            </a:r>
            <a:r>
              <a:rPr lang="ru-RU" sz="1600" b="1" dirty="0">
                <a:latin typeface="Times New Roman" pitchFamily="18" charset="0"/>
              </a:rPr>
              <a:t>годов»</a:t>
            </a:r>
          </a:p>
          <a:p>
            <a:pPr algn="r"/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6147" name="Text Box 3749"/>
          <p:cNvSpPr txBox="1">
            <a:spLocks noChangeArrowheads="1"/>
          </p:cNvSpPr>
          <p:nvPr/>
        </p:nvSpPr>
        <p:spPr bwMode="auto">
          <a:xfrm>
            <a:off x="4648200" y="52578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1">
              <a:latin typeface="Times New Roman" pitchFamily="18" charset="0"/>
            </a:endParaRPr>
          </a:p>
          <a:p>
            <a:endParaRPr lang="ru-RU" b="1">
              <a:latin typeface="Times New Roman" pitchFamily="18" charset="0"/>
            </a:endParaRPr>
          </a:p>
        </p:txBody>
      </p:sp>
      <p:graphicFrame>
        <p:nvGraphicFramePr>
          <p:cNvPr id="6488" name="Group 344"/>
          <p:cNvGraphicFramePr>
            <a:graphicFrameLocks noGrp="1"/>
          </p:cNvGraphicFramePr>
          <p:nvPr/>
        </p:nvGraphicFramePr>
        <p:xfrm>
          <a:off x="457200" y="2286000"/>
          <a:ext cx="8458200" cy="4323078"/>
        </p:xfrm>
        <a:graphic>
          <a:graphicData uri="http://schemas.openxmlformats.org/drawingml/2006/table">
            <a:tbl>
              <a:tblPr/>
              <a:tblGrid>
                <a:gridCol w="3901284"/>
                <a:gridCol w="1518972"/>
                <a:gridCol w="1517166"/>
                <a:gridCol w="1520778"/>
              </a:tblGrid>
              <a:tr h="3446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Показатель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56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I. Доходы, всего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7760,265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7760,265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7656,916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56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 них: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56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налоговые и неналоговые доходы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7174,500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7174,500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7174,500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79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безвозмездные поступления из областного бюджета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585,765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585,765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482,416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56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II.Расходы, всго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7760,265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7760,265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7656,916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56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III. Дефицит, профицит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79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VI.Источники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финансирования дефицита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195" name="Picture 345" descr="C:\Users\Марина\Desktop\41f017a327917dfa60897bf05cd4cb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18288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620000" y="1645722"/>
            <a:ext cx="114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</a:rPr>
              <a:t>(</a:t>
            </a:r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</a:rPr>
              <a:t>тыс.руб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</a:rPr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"/>
            <a:ext cx="8229600" cy="685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ОСНОВНЫЕ ПАРАМЕТРЫ БЮДЖЕТА </a:t>
            </a:r>
            <a:r>
              <a:rPr lang="ru-RU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РЫБИНО-БУДСКОГО</a:t>
            </a:r>
            <a:r>
              <a:rPr lang="ru-RU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СЕЛЬСОВЕТА ОБОЯНСКОГО РАЙОНА КУРСКОЙ ОБЛАСТИ НА </a:t>
            </a:r>
            <a:r>
              <a:rPr lang="ru-RU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2017 </a:t>
            </a:r>
            <a:r>
              <a:rPr lang="ru-RU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ГОД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381000" y="1447800"/>
            <a:ext cx="2438400" cy="738188"/>
          </a:xfrm>
          <a:prstGeom prst="rect">
            <a:avLst/>
          </a:prstGeom>
          <a:solidFill>
            <a:srgbClr val="CCFFFF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>
                <a:solidFill>
                  <a:srgbClr val="336600"/>
                </a:solidFill>
                <a:latin typeface="Times New Roman" pitchFamily="18" charset="0"/>
              </a:rPr>
              <a:t>Налоговые и неналоговые доходы  </a:t>
            </a:r>
            <a:r>
              <a:rPr lang="ru-RU" sz="1200" b="1" dirty="0" smtClean="0">
                <a:solidFill>
                  <a:srgbClr val="336600"/>
                </a:solidFill>
                <a:latin typeface="Times New Roman" pitchFamily="18" charset="0"/>
              </a:rPr>
              <a:t>7174</a:t>
            </a:r>
            <a:r>
              <a:rPr lang="ru-RU" sz="1200" b="1" dirty="0" smtClean="0">
                <a:solidFill>
                  <a:srgbClr val="336600"/>
                </a:solidFill>
                <a:latin typeface="Times New Roman" pitchFamily="18" charset="0"/>
              </a:rPr>
              <a:t>,500 </a:t>
            </a:r>
            <a:r>
              <a:rPr lang="ru-RU" sz="1200" b="1" dirty="0">
                <a:solidFill>
                  <a:srgbClr val="336600"/>
                </a:solidFill>
                <a:latin typeface="Times New Roman" pitchFamily="18" charset="0"/>
              </a:rPr>
              <a:t>тыс.руб.</a:t>
            </a:r>
          </a:p>
          <a:p>
            <a:pPr>
              <a:spcBef>
                <a:spcPct val="50000"/>
              </a:spcBef>
            </a:pPr>
            <a:endParaRPr lang="ru-RU" sz="1200" b="1" dirty="0">
              <a:solidFill>
                <a:srgbClr val="336600"/>
              </a:solidFill>
              <a:latin typeface="Times New Roman" pitchFamily="18" charset="0"/>
            </a:endParaRP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457200" y="3200400"/>
            <a:ext cx="2209800" cy="530225"/>
          </a:xfrm>
          <a:prstGeom prst="rect">
            <a:avLst/>
          </a:prstGeom>
          <a:solidFill>
            <a:srgbClr val="CCFFFF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>
                <a:solidFill>
                  <a:srgbClr val="336600"/>
                </a:solidFill>
                <a:latin typeface="Times New Roman" pitchFamily="18" charset="0"/>
              </a:rPr>
              <a:t>Дотации </a:t>
            </a:r>
            <a:r>
              <a:rPr lang="ru-RU" sz="1200" b="1" dirty="0" smtClean="0">
                <a:solidFill>
                  <a:srgbClr val="336600"/>
                </a:solidFill>
                <a:latin typeface="Times New Roman" pitchFamily="18" charset="0"/>
              </a:rPr>
              <a:t>516,746 </a:t>
            </a:r>
            <a:r>
              <a:rPr lang="ru-RU" sz="1100" b="1" dirty="0" smtClean="0">
                <a:solidFill>
                  <a:srgbClr val="336600"/>
                </a:solidFill>
                <a:latin typeface="Times New Roman" pitchFamily="18" charset="0"/>
              </a:rPr>
              <a:t>тыс.руб</a:t>
            </a:r>
            <a:r>
              <a:rPr lang="ru-RU" sz="1100" b="1" dirty="0">
                <a:solidFill>
                  <a:srgbClr val="336600"/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ru-RU" sz="1100" b="1" dirty="0">
              <a:solidFill>
                <a:srgbClr val="336600"/>
              </a:solidFill>
              <a:latin typeface="Times New Roman" pitchFamily="18" charset="0"/>
            </a:endParaRP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 rot="10800000" flipV="1">
            <a:off x="381000" y="4610100"/>
            <a:ext cx="2438400" cy="530225"/>
          </a:xfrm>
          <a:prstGeom prst="rect">
            <a:avLst/>
          </a:prstGeom>
          <a:solidFill>
            <a:srgbClr val="CCFFFF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>
                <a:solidFill>
                  <a:srgbClr val="336600"/>
                </a:solidFill>
                <a:latin typeface="Times New Roman" pitchFamily="18" charset="0"/>
              </a:rPr>
              <a:t>Субвенции  </a:t>
            </a:r>
            <a:r>
              <a:rPr lang="ru-RU" sz="1200" b="1" dirty="0" smtClean="0">
                <a:solidFill>
                  <a:srgbClr val="336600"/>
                </a:solidFill>
                <a:latin typeface="Times New Roman" pitchFamily="18" charset="0"/>
              </a:rPr>
              <a:t>69,019 </a:t>
            </a:r>
            <a:r>
              <a:rPr lang="ru-RU" sz="1100" b="1" dirty="0" smtClean="0">
                <a:solidFill>
                  <a:srgbClr val="336600"/>
                </a:solidFill>
                <a:latin typeface="Times New Roman" pitchFamily="18" charset="0"/>
              </a:rPr>
              <a:t>тыс.руб</a:t>
            </a:r>
            <a:r>
              <a:rPr lang="ru-RU" sz="1100" b="1" dirty="0">
                <a:solidFill>
                  <a:srgbClr val="336600"/>
                </a:solidFill>
                <a:latin typeface="Times New Roman" pitchFamily="18" charset="0"/>
              </a:rPr>
              <a:t>. </a:t>
            </a:r>
          </a:p>
          <a:p>
            <a:pPr>
              <a:spcBef>
                <a:spcPct val="50000"/>
              </a:spcBef>
            </a:pPr>
            <a:endParaRPr lang="ru-RU" sz="1100" b="1" dirty="0">
              <a:solidFill>
                <a:srgbClr val="336600"/>
              </a:solidFill>
              <a:latin typeface="Times New Roman" pitchFamily="18" charset="0"/>
            </a:endParaRPr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 rot="10800000" flipV="1">
            <a:off x="5410200" y="896968"/>
            <a:ext cx="3505200" cy="553998"/>
          </a:xfrm>
          <a:prstGeom prst="rect">
            <a:avLst/>
          </a:prstGeom>
          <a:solidFill>
            <a:srgbClr val="CCFFFF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>
                <a:solidFill>
                  <a:srgbClr val="A50021"/>
                </a:solidFill>
                <a:latin typeface="Times New Roman" pitchFamily="18" charset="0"/>
              </a:rPr>
              <a:t>Общегосударственные вопросы  </a:t>
            </a:r>
            <a:endParaRPr lang="ru-RU" sz="1200" b="1" dirty="0" smtClean="0">
              <a:solidFill>
                <a:srgbClr val="A50021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rgbClr val="A50021"/>
                </a:solidFill>
                <a:latin typeface="Times New Roman" pitchFamily="18" charset="0"/>
              </a:rPr>
              <a:t>4182,</a:t>
            </a:r>
            <a:r>
              <a:rPr lang="ru-RU" sz="1200" b="1" dirty="0" smtClean="0">
                <a:solidFill>
                  <a:srgbClr val="A50021"/>
                </a:solidFill>
                <a:latin typeface="Times New Roman" pitchFamily="18" charset="0"/>
              </a:rPr>
              <a:t>300 </a:t>
            </a:r>
            <a:r>
              <a:rPr lang="ru-RU" sz="1100" b="1" dirty="0" smtClean="0">
                <a:solidFill>
                  <a:srgbClr val="A50021"/>
                </a:solidFill>
                <a:latin typeface="Times New Roman" pitchFamily="18" charset="0"/>
              </a:rPr>
              <a:t>тыс.руб</a:t>
            </a:r>
            <a:r>
              <a:rPr lang="ru-RU" sz="1100" b="1" dirty="0">
                <a:solidFill>
                  <a:srgbClr val="A5002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175" name="Text Box 11"/>
          <p:cNvSpPr txBox="1">
            <a:spLocks noChangeArrowheads="1"/>
          </p:cNvSpPr>
          <p:nvPr/>
        </p:nvSpPr>
        <p:spPr bwMode="auto">
          <a:xfrm rot="10800000" flipV="1">
            <a:off x="5410200" y="1790700"/>
            <a:ext cx="3505200" cy="276999"/>
          </a:xfrm>
          <a:prstGeom prst="rect">
            <a:avLst/>
          </a:prstGeom>
          <a:solidFill>
            <a:srgbClr val="CCFFFF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>
                <a:solidFill>
                  <a:srgbClr val="A50021"/>
                </a:solidFill>
                <a:latin typeface="Times New Roman" pitchFamily="18" charset="0"/>
              </a:rPr>
              <a:t>Национальная оборона  </a:t>
            </a:r>
            <a:r>
              <a:rPr lang="ru-RU" sz="1200" b="1" dirty="0" smtClean="0">
                <a:solidFill>
                  <a:srgbClr val="A50021"/>
                </a:solidFill>
                <a:latin typeface="Times New Roman" pitchFamily="18" charset="0"/>
              </a:rPr>
              <a:t>69,019 </a:t>
            </a:r>
            <a:r>
              <a:rPr lang="ru-RU" sz="1100" b="1" dirty="0" smtClean="0">
                <a:solidFill>
                  <a:srgbClr val="A50021"/>
                </a:solidFill>
                <a:latin typeface="Times New Roman" pitchFamily="18" charset="0"/>
              </a:rPr>
              <a:t>тыс.руб</a:t>
            </a:r>
            <a:r>
              <a:rPr lang="ru-RU" sz="1100" b="1" dirty="0">
                <a:solidFill>
                  <a:srgbClr val="A5002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176" name="Text Box 12"/>
          <p:cNvSpPr txBox="1">
            <a:spLocks noChangeArrowheads="1"/>
          </p:cNvSpPr>
          <p:nvPr/>
        </p:nvSpPr>
        <p:spPr bwMode="auto">
          <a:xfrm rot="10800000" flipV="1">
            <a:off x="5410200" y="2286000"/>
            <a:ext cx="3505200" cy="431800"/>
          </a:xfrm>
          <a:prstGeom prst="rect">
            <a:avLst/>
          </a:prstGeom>
          <a:solidFill>
            <a:srgbClr val="CCFFFF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12,000 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</a:rPr>
              <a:t>тыс.руб.</a:t>
            </a:r>
          </a:p>
        </p:txBody>
      </p:sp>
      <p:sp>
        <p:nvSpPr>
          <p:cNvPr id="7177" name="Text Box 13"/>
          <p:cNvSpPr txBox="1">
            <a:spLocks noChangeArrowheads="1"/>
          </p:cNvSpPr>
          <p:nvPr/>
        </p:nvSpPr>
        <p:spPr bwMode="auto">
          <a:xfrm rot="10800000" flipV="1">
            <a:off x="5410200" y="3505200"/>
            <a:ext cx="3505200" cy="553998"/>
          </a:xfrm>
          <a:prstGeom prst="rect">
            <a:avLst/>
          </a:prstGeom>
          <a:solidFill>
            <a:srgbClr val="CCFFFF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>
                <a:solidFill>
                  <a:srgbClr val="A50021"/>
                </a:solidFill>
                <a:latin typeface="Times New Roman" pitchFamily="18" charset="0"/>
              </a:rPr>
              <a:t>Жилищно-коммунальное хозяйство </a:t>
            </a:r>
            <a:endParaRPr lang="ru-RU" sz="1200" b="1" dirty="0" smtClean="0">
              <a:solidFill>
                <a:srgbClr val="A50021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rgbClr val="A50021"/>
                </a:solidFill>
                <a:latin typeface="Times New Roman" pitchFamily="18" charset="0"/>
              </a:rPr>
              <a:t>190,000 </a:t>
            </a:r>
            <a:r>
              <a:rPr lang="ru-RU" sz="1200" b="1" dirty="0">
                <a:solidFill>
                  <a:srgbClr val="A50021"/>
                </a:solidFill>
                <a:latin typeface="Times New Roman" pitchFamily="18" charset="0"/>
              </a:rPr>
              <a:t>тыс</a:t>
            </a:r>
            <a:r>
              <a:rPr lang="ru-RU" sz="1100" b="1" dirty="0">
                <a:solidFill>
                  <a:srgbClr val="A50021"/>
                </a:solidFill>
                <a:latin typeface="Times New Roman" pitchFamily="18" charset="0"/>
              </a:rPr>
              <a:t>.руб.</a:t>
            </a:r>
          </a:p>
        </p:txBody>
      </p:sp>
      <p:sp>
        <p:nvSpPr>
          <p:cNvPr id="7178" name="Text Box 15"/>
          <p:cNvSpPr txBox="1">
            <a:spLocks noChangeArrowheads="1"/>
          </p:cNvSpPr>
          <p:nvPr/>
        </p:nvSpPr>
        <p:spPr bwMode="auto">
          <a:xfrm rot="10800000" flipV="1">
            <a:off x="5410200" y="4375150"/>
            <a:ext cx="3505200" cy="276225"/>
          </a:xfrm>
          <a:prstGeom prst="rect">
            <a:avLst/>
          </a:prstGeom>
          <a:solidFill>
            <a:srgbClr val="CCFFFF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>
                <a:solidFill>
                  <a:srgbClr val="A50021"/>
                </a:solidFill>
                <a:latin typeface="Times New Roman" pitchFamily="18" charset="0"/>
              </a:rPr>
              <a:t>Культура, кинематография </a:t>
            </a:r>
            <a:r>
              <a:rPr lang="ru-RU" sz="1200" b="1" dirty="0" smtClean="0">
                <a:solidFill>
                  <a:srgbClr val="A50021"/>
                </a:solidFill>
                <a:latin typeface="Times New Roman" pitchFamily="18" charset="0"/>
              </a:rPr>
              <a:t>1344</a:t>
            </a:r>
            <a:r>
              <a:rPr lang="ru-RU" sz="1200" b="1" dirty="0" smtClean="0">
                <a:solidFill>
                  <a:srgbClr val="A50021"/>
                </a:solidFill>
                <a:latin typeface="Times New Roman" pitchFamily="18" charset="0"/>
              </a:rPr>
              <a:t>,126 </a:t>
            </a:r>
            <a:r>
              <a:rPr lang="ru-RU" sz="1200" b="1" dirty="0">
                <a:solidFill>
                  <a:srgbClr val="A50021"/>
                </a:solidFill>
                <a:latin typeface="Times New Roman" pitchFamily="18" charset="0"/>
              </a:rPr>
              <a:t>тыс</a:t>
            </a:r>
            <a:r>
              <a:rPr lang="ru-RU" sz="1100" b="1" dirty="0">
                <a:solidFill>
                  <a:srgbClr val="A50021"/>
                </a:solidFill>
                <a:latin typeface="Times New Roman" pitchFamily="18" charset="0"/>
              </a:rPr>
              <a:t>.руб.</a:t>
            </a:r>
          </a:p>
        </p:txBody>
      </p:sp>
      <p:sp>
        <p:nvSpPr>
          <p:cNvPr id="7179" name="Text Box 17"/>
          <p:cNvSpPr txBox="1">
            <a:spLocks noChangeArrowheads="1"/>
          </p:cNvSpPr>
          <p:nvPr/>
        </p:nvSpPr>
        <p:spPr bwMode="auto">
          <a:xfrm rot="10800000" flipV="1">
            <a:off x="5410200" y="5129213"/>
            <a:ext cx="3505200" cy="277812"/>
          </a:xfrm>
          <a:prstGeom prst="rect">
            <a:avLst/>
          </a:prstGeom>
          <a:solidFill>
            <a:srgbClr val="CCFFFF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>
                <a:solidFill>
                  <a:srgbClr val="A50021"/>
                </a:solidFill>
                <a:latin typeface="Times New Roman" pitchFamily="18" charset="0"/>
              </a:rPr>
              <a:t>Социальная политика </a:t>
            </a:r>
            <a:r>
              <a:rPr lang="ru-RU" sz="1200" b="1" dirty="0" smtClean="0">
                <a:solidFill>
                  <a:srgbClr val="A50021"/>
                </a:solidFill>
                <a:latin typeface="Times New Roman" pitchFamily="18" charset="0"/>
              </a:rPr>
              <a:t>75</a:t>
            </a:r>
            <a:r>
              <a:rPr lang="ru-RU" sz="1200" b="1" dirty="0" smtClean="0">
                <a:solidFill>
                  <a:srgbClr val="A50021"/>
                </a:solidFill>
                <a:latin typeface="Times New Roman" pitchFamily="18" charset="0"/>
              </a:rPr>
              <a:t>,000 </a:t>
            </a:r>
            <a:r>
              <a:rPr lang="ru-RU" sz="1200" b="1" dirty="0">
                <a:solidFill>
                  <a:srgbClr val="A50021"/>
                </a:solidFill>
                <a:latin typeface="Times New Roman" pitchFamily="18" charset="0"/>
              </a:rPr>
              <a:t>тыс</a:t>
            </a:r>
            <a:r>
              <a:rPr lang="ru-RU" sz="1100" b="1" dirty="0">
                <a:solidFill>
                  <a:srgbClr val="A50021"/>
                </a:solidFill>
                <a:latin typeface="Times New Roman" pitchFamily="18" charset="0"/>
              </a:rPr>
              <a:t>.руб.</a:t>
            </a:r>
          </a:p>
        </p:txBody>
      </p:sp>
      <p:sp>
        <p:nvSpPr>
          <p:cNvPr id="7180" name="Text Box 18"/>
          <p:cNvSpPr txBox="1">
            <a:spLocks noChangeArrowheads="1"/>
          </p:cNvSpPr>
          <p:nvPr/>
        </p:nvSpPr>
        <p:spPr bwMode="auto">
          <a:xfrm rot="10800000" flipV="1">
            <a:off x="5410200" y="5838825"/>
            <a:ext cx="3505200" cy="277813"/>
          </a:xfrm>
          <a:prstGeom prst="rect">
            <a:avLst/>
          </a:prstGeom>
          <a:solidFill>
            <a:srgbClr val="CCFFFF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>
                <a:solidFill>
                  <a:srgbClr val="A50021"/>
                </a:solidFill>
                <a:latin typeface="Times New Roman" pitchFamily="18" charset="0"/>
              </a:rPr>
              <a:t>Физическая культура и спорт  </a:t>
            </a:r>
            <a:r>
              <a:rPr lang="ru-RU" sz="1200" b="1" dirty="0" smtClean="0">
                <a:solidFill>
                  <a:srgbClr val="A50021"/>
                </a:solidFill>
                <a:latin typeface="Times New Roman" pitchFamily="18" charset="0"/>
              </a:rPr>
              <a:t>30,000тыс</a:t>
            </a:r>
            <a:r>
              <a:rPr lang="ru-RU" sz="1100" b="1" dirty="0" smtClean="0">
                <a:solidFill>
                  <a:srgbClr val="A50021"/>
                </a:solidFill>
                <a:latin typeface="Times New Roman" pitchFamily="18" charset="0"/>
              </a:rPr>
              <a:t>.руб</a:t>
            </a:r>
            <a:r>
              <a:rPr lang="ru-RU" sz="1100" b="1" dirty="0">
                <a:solidFill>
                  <a:srgbClr val="A5002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184" name="Text Box 22"/>
          <p:cNvSpPr txBox="1">
            <a:spLocks noChangeArrowheads="1"/>
          </p:cNvSpPr>
          <p:nvPr/>
        </p:nvSpPr>
        <p:spPr bwMode="auto">
          <a:xfrm>
            <a:off x="3505200" y="1066800"/>
            <a:ext cx="1371600" cy="1384995"/>
          </a:xfrm>
          <a:prstGeom prst="rect">
            <a:avLst/>
          </a:prstGeom>
          <a:solidFill>
            <a:srgbClr val="FF99CC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ВСЕГО ДОХОДОВ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7760</a:t>
            </a: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,265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тыс.руб</a:t>
            </a:r>
            <a:r>
              <a:rPr lang="ru-RU" sz="2000" b="1" dirty="0">
                <a:latin typeface="Times New Roman" pitchFamily="18" charset="0"/>
              </a:rPr>
              <a:t>.</a:t>
            </a:r>
          </a:p>
        </p:txBody>
      </p:sp>
      <p:sp>
        <p:nvSpPr>
          <p:cNvPr id="7185" name="Text Box 23"/>
          <p:cNvSpPr txBox="1">
            <a:spLocks noChangeArrowheads="1"/>
          </p:cNvSpPr>
          <p:nvPr/>
        </p:nvSpPr>
        <p:spPr bwMode="auto">
          <a:xfrm>
            <a:off x="3505200" y="2895600"/>
            <a:ext cx="1371600" cy="1384995"/>
          </a:xfrm>
          <a:prstGeom prst="rect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ВСЕГО РАСХОДОВ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7760,265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тыс.ру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б</a:t>
            </a:r>
            <a:r>
              <a:rPr lang="ru-RU" sz="2000" b="1" dirty="0">
                <a:latin typeface="Times New Roman" pitchFamily="18" charset="0"/>
              </a:rPr>
              <a:t>.</a:t>
            </a:r>
          </a:p>
        </p:txBody>
      </p:sp>
      <p:sp>
        <p:nvSpPr>
          <p:cNvPr id="7183" name="AutoShape 41"/>
          <p:cNvSpPr>
            <a:spLocks/>
          </p:cNvSpPr>
          <p:nvPr/>
        </p:nvSpPr>
        <p:spPr bwMode="auto">
          <a:xfrm>
            <a:off x="2971800" y="1066800"/>
            <a:ext cx="381000" cy="4343400"/>
          </a:xfrm>
          <a:prstGeom prst="rightBrace">
            <a:avLst>
              <a:gd name="adj1" fmla="val 95000"/>
              <a:gd name="adj2" fmla="val 17944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1">
              <a:latin typeface="Times New Roman" pitchFamily="18" charset="0"/>
            </a:endParaRPr>
          </a:p>
        </p:txBody>
      </p:sp>
      <p:sp>
        <p:nvSpPr>
          <p:cNvPr id="2" name="AutoShape 42"/>
          <p:cNvSpPr>
            <a:spLocks/>
          </p:cNvSpPr>
          <p:nvPr/>
        </p:nvSpPr>
        <p:spPr bwMode="auto">
          <a:xfrm>
            <a:off x="4953000" y="990600"/>
            <a:ext cx="381000" cy="5334000"/>
          </a:xfrm>
          <a:prstGeom prst="leftBrace">
            <a:avLst>
              <a:gd name="adj1" fmla="val 1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1">
              <a:latin typeface="Times New Roman" pitchFamily="18" charset="0"/>
            </a:endParaRPr>
          </a:p>
        </p:txBody>
      </p:sp>
      <p:sp>
        <p:nvSpPr>
          <p:cNvPr id="3" name="AutoShape 43"/>
          <p:cNvSpPr>
            <a:spLocks noChangeArrowheads="1"/>
          </p:cNvSpPr>
          <p:nvPr/>
        </p:nvSpPr>
        <p:spPr bwMode="auto">
          <a:xfrm>
            <a:off x="3810000" y="4572000"/>
            <a:ext cx="838200" cy="609600"/>
          </a:xfrm>
          <a:prstGeom prst="downArrow">
            <a:avLst>
              <a:gd name="adj1" fmla="val 59852"/>
              <a:gd name="adj2" fmla="val 56481"/>
            </a:avLst>
          </a:prstGeom>
          <a:gradFill rotWithShape="1">
            <a:gsLst>
              <a:gs pos="0">
                <a:srgbClr val="FFFF00"/>
              </a:gs>
              <a:gs pos="100000">
                <a:srgbClr val="FF66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1">
              <a:latin typeface="Times New Roman" pitchFamily="18" charset="0"/>
            </a:endParaRPr>
          </a:p>
        </p:txBody>
      </p:sp>
      <p:sp>
        <p:nvSpPr>
          <p:cNvPr id="7189" name="Text Box 44"/>
          <p:cNvSpPr txBox="1">
            <a:spLocks noChangeArrowheads="1"/>
          </p:cNvSpPr>
          <p:nvPr/>
        </p:nvSpPr>
        <p:spPr bwMode="auto">
          <a:xfrm>
            <a:off x="3505200" y="5334000"/>
            <a:ext cx="1371600" cy="1200329"/>
          </a:xfrm>
          <a:prstGeom prst="rect">
            <a:avLst/>
          </a:prstGeom>
          <a:solidFill>
            <a:srgbClr val="CCFF99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ДЕФИЦИТ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0,0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тыс.руб</a:t>
            </a:r>
            <a:r>
              <a:rPr lang="ru-RU" sz="20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410200" y="3048000"/>
            <a:ext cx="3505200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A50021"/>
                </a:solidFill>
                <a:latin typeface="Times New Roman" pitchFamily="18" charset="0"/>
              </a:rPr>
              <a:t>Национальная экономика 1857,820тыс.руб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457200"/>
            <a:ext cx="7467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333399"/>
                </a:solidFill>
              </a:rPr>
              <a:t>Динамика доходов бюджета</a:t>
            </a:r>
          </a:p>
          <a:p>
            <a:pPr algn="ctr">
              <a:defRPr/>
            </a:pPr>
            <a:r>
              <a:rPr lang="ru-RU" b="1" dirty="0" err="1" smtClean="0">
                <a:solidFill>
                  <a:srgbClr val="333399"/>
                </a:solidFill>
              </a:rPr>
              <a:t>Рыбино</a:t>
            </a:r>
            <a:r>
              <a:rPr lang="ru-RU" b="1" dirty="0" err="1" smtClean="0">
                <a:solidFill>
                  <a:srgbClr val="333399"/>
                </a:solidFill>
              </a:rPr>
              <a:t>-Будского</a:t>
            </a:r>
            <a:r>
              <a:rPr lang="ru-RU" b="1" dirty="0" smtClean="0">
                <a:solidFill>
                  <a:srgbClr val="333399"/>
                </a:solidFill>
              </a:rPr>
              <a:t> </a:t>
            </a:r>
            <a:r>
              <a:rPr lang="ru-RU" b="1" dirty="0" smtClean="0">
                <a:solidFill>
                  <a:srgbClr val="333399"/>
                </a:solidFill>
              </a:rPr>
              <a:t>сельсовета </a:t>
            </a:r>
            <a:r>
              <a:rPr lang="ru-RU" b="1" dirty="0" err="1">
                <a:solidFill>
                  <a:srgbClr val="333399"/>
                </a:solidFill>
              </a:rPr>
              <a:t>Обоянского</a:t>
            </a:r>
            <a:r>
              <a:rPr lang="ru-RU" b="1" dirty="0">
                <a:solidFill>
                  <a:srgbClr val="333399"/>
                </a:solidFill>
              </a:rPr>
              <a:t> района</a:t>
            </a:r>
          </a:p>
        </p:txBody>
      </p:sp>
      <p:graphicFrame>
        <p:nvGraphicFramePr>
          <p:cNvPr id="8195" name="Object 2"/>
          <p:cNvGraphicFramePr>
            <a:graphicFrameLocks noGrp="1" noChangeAspect="1"/>
          </p:cNvGraphicFramePr>
          <p:nvPr/>
        </p:nvGraphicFramePr>
        <p:xfrm>
          <a:off x="509586" y="1600200"/>
          <a:ext cx="8634414" cy="4584700"/>
        </p:xfrm>
        <a:graphic>
          <a:graphicData uri="http://schemas.openxmlformats.org/presentationml/2006/ole">
            <p:oleObj spid="_x0000_s8195" name="Worksheet" r:id="rId4" imgW="7210399" imgH="3400296" progId="Excel.Sheet.8">
              <p:embed/>
            </p:oleObj>
          </a:graphicData>
        </a:graphic>
      </p:graphicFrame>
      <p:sp>
        <p:nvSpPr>
          <p:cNvPr id="8196" name="Прямоугольник 5"/>
          <p:cNvSpPr>
            <a:spLocks noChangeArrowheads="1"/>
          </p:cNvSpPr>
          <p:nvPr/>
        </p:nvSpPr>
        <p:spPr bwMode="auto">
          <a:xfrm rot="10800000" flipV="1">
            <a:off x="838200" y="1676400"/>
            <a:ext cx="12192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84238"/>
            <a:r>
              <a:rPr lang="ru-RU" sz="1200" b="1" dirty="0">
                <a:solidFill>
                  <a:srgbClr val="000000"/>
                </a:solidFill>
                <a:latin typeface="Arial Cyr" pitchFamily="34" charset="0"/>
                <a:cs typeface="Arial Cyr" pitchFamily="34" charset="0"/>
              </a:rPr>
              <a:t>(тыс. рублей)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1905000" y="304800"/>
            <a:ext cx="7239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Структура налоговых и неналоговых доходов бюджета </a:t>
            </a:r>
            <a:br>
              <a:rPr lang="ru-RU" sz="1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1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Рыбино</a:t>
            </a:r>
            <a:r>
              <a:rPr lang="ru-RU" sz="1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 </a:t>
            </a:r>
            <a:r>
              <a:rPr lang="ru-RU" sz="1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Будского</a:t>
            </a:r>
            <a:r>
              <a:rPr lang="ru-RU" sz="1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сельсовета </a:t>
            </a:r>
            <a:r>
              <a:rPr lang="ru-RU" sz="14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Обоянского</a:t>
            </a:r>
            <a:r>
              <a:rPr lang="ru-RU" sz="1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района Курской области </a:t>
            </a:r>
          </a:p>
          <a:p>
            <a:pPr algn="ctr"/>
            <a:r>
              <a:rPr lang="ru-RU" sz="1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на </a:t>
            </a:r>
            <a:r>
              <a:rPr lang="ru-RU" sz="1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2017 </a:t>
            </a:r>
            <a:r>
              <a:rPr lang="ru-RU" sz="1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год</a:t>
            </a:r>
          </a:p>
        </p:txBody>
      </p:sp>
      <p:graphicFrame>
        <p:nvGraphicFramePr>
          <p:cNvPr id="9219" name="Object 6"/>
          <p:cNvGraphicFramePr>
            <a:graphicFrameLocks noChangeAspect="1"/>
          </p:cNvGraphicFramePr>
          <p:nvPr/>
        </p:nvGraphicFramePr>
        <p:xfrm>
          <a:off x="1574800" y="1446213"/>
          <a:ext cx="5994400" cy="3965575"/>
        </p:xfrm>
        <a:graphic>
          <a:graphicData uri="http://schemas.openxmlformats.org/presentationml/2006/ole">
            <p:oleObj spid="_x0000_s9219" r:id="rId3" imgW="5998984" imgH="3968840" progId="Excel.Sheet.8">
              <p:embed/>
            </p:oleObj>
          </a:graphicData>
        </a:graphic>
      </p:graphicFrame>
      <p:graphicFrame>
        <p:nvGraphicFramePr>
          <p:cNvPr id="9220" name="Object 7"/>
          <p:cNvGraphicFramePr>
            <a:graphicFrameLocks noChangeAspect="1"/>
          </p:cNvGraphicFramePr>
          <p:nvPr/>
        </p:nvGraphicFramePr>
        <p:xfrm>
          <a:off x="355600" y="1295400"/>
          <a:ext cx="8767763" cy="5357813"/>
        </p:xfrm>
        <a:graphic>
          <a:graphicData uri="http://schemas.openxmlformats.org/presentationml/2006/ole">
            <p:oleObj spid="_x0000_s9220" name="Worksheet" r:id="rId4" imgW="8772371" imgH="535313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2578</TotalTime>
  <Words>861</Words>
  <Application>Microsoft Office PowerPoint</Application>
  <PresentationFormat>Экран (4:3)</PresentationFormat>
  <Paragraphs>225</Paragraphs>
  <Slides>15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Литейная</vt:lpstr>
      <vt:lpstr>Лист Microsoft Office Excel 97-2003</vt:lpstr>
      <vt:lpstr>Слайд 1</vt:lpstr>
      <vt:lpstr>Слайд 2</vt:lpstr>
      <vt:lpstr>Слайд 3</vt:lpstr>
      <vt:lpstr>Основы формирования бюджета</vt:lpstr>
      <vt:lpstr>Бюджет на 2017  и на плановый период 2018 -2019 годов направлен на решение следующих задач:</vt:lpstr>
      <vt:lpstr>Слайд 6</vt:lpstr>
      <vt:lpstr>ОСНОВНЫЕ ПАРАМЕТРЫ БЮДЖЕТА РЫБИНО-БУДСКОГО СЕЛЬСОВЕТА ОБОЯНСКОГО РАЙОНА КУРСКОЙ ОБЛАСТИ НА 2017 ГОД</vt:lpstr>
      <vt:lpstr>Слайд 8</vt:lpstr>
      <vt:lpstr>Слайд 9</vt:lpstr>
      <vt:lpstr>Слайд 10</vt:lpstr>
      <vt:lpstr>Слайд 11</vt:lpstr>
      <vt:lpstr>Слайд 12</vt:lpstr>
      <vt:lpstr>Слайд 13</vt:lpstr>
      <vt:lpstr>Динамика расходов бюджета Рыбино-Будского сельсовета Обоянского района Курской области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Марина</dc:creator>
  <cp:lastModifiedBy>Марина</cp:lastModifiedBy>
  <cp:revision>128</cp:revision>
  <cp:lastPrinted>1601-01-01T00:00:00Z</cp:lastPrinted>
  <dcterms:created xsi:type="dcterms:W3CDTF">1601-01-01T00:00:00Z</dcterms:created>
  <dcterms:modified xsi:type="dcterms:W3CDTF">2017-01-31T18:16:14Z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