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9" r:id="rId5"/>
    <p:sldId id="290" r:id="rId6"/>
    <p:sldId id="307" r:id="rId7"/>
    <p:sldId id="292" r:id="rId8"/>
    <p:sldId id="293" r:id="rId9"/>
    <p:sldId id="294" r:id="rId10"/>
    <p:sldId id="295" r:id="rId11"/>
    <p:sldId id="296" r:id="rId12"/>
    <p:sldId id="306" r:id="rId13"/>
    <p:sldId id="298" r:id="rId14"/>
    <p:sldId id="299" r:id="rId15"/>
    <p:sldId id="300" r:id="rId16"/>
    <p:sldId id="301" r:id="rId17"/>
    <p:sldId id="302" r:id="rId18"/>
    <p:sldId id="303" r:id="rId19"/>
    <p:sldId id="285" r:id="rId20"/>
    <p:sldId id="266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333399"/>
    <a:srgbClr val="A66BD3"/>
    <a:srgbClr val="FF6699"/>
    <a:srgbClr val="CCFF99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4624" autoAdjust="0"/>
  </p:normalViewPr>
  <p:slideViewPr>
    <p:cSldViewPr>
      <p:cViewPr>
        <p:scale>
          <a:sx n="66" d="100"/>
          <a:sy n="66" d="100"/>
        </p:scale>
        <p:origin x="-162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0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358E-2"/>
          <c:y val="1.7359857311996969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19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4"/>
            <c:explosion val="28"/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Доходы от использования имущества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232.8</c:v>
                </c:pt>
                <c:pt idx="1">
                  <c:v>94.3</c:v>
                </c:pt>
                <c:pt idx="2">
                  <c:v>1411.5</c:v>
                </c:pt>
                <c:pt idx="3">
                  <c:v>5455</c:v>
                </c:pt>
                <c:pt idx="4">
                  <c:v>74.2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5491737143968165"/>
          <c:y val="3.131062138492937E-2"/>
          <c:w val="0.33582336930106527"/>
          <c:h val="0.96868937861507742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dirty="0">
            <a:solidFill>
              <a:srgbClr val="FF0000"/>
            </a:solidFill>
          </a:endParaRPr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5. </a:t>
          </a:r>
          <a:r>
            <a:rPr lang="ru-RU" sz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dirty="0">
            <a:solidFill>
              <a:srgbClr val="FF0000"/>
            </a:solidFill>
          </a:endParaRPr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4. Исполнение бюджета</a:t>
          </a:r>
          <a:endParaRPr lang="ru-RU" sz="1400" dirty="0">
            <a:solidFill>
              <a:srgbClr val="FF0000"/>
            </a:solidFill>
          </a:endParaRPr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51743-E5CC-4929-AB74-F2150FD285E7}" type="presOf" srcId="{195A0E0D-9849-4724-AEF3-DAF6E0352555}" destId="{0C77ABED-EBC0-4BC4-A3FD-1FE5F1B8C1B4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77804B54-D7E1-4144-B4F1-5FFCB46FA147}" type="presOf" srcId="{84644A64-B651-4593-8A15-954557571337}" destId="{F78156E0-ACAA-4B37-B0D2-7FDFAD977343}" srcOrd="0" destOrd="0" presId="urn:microsoft.com/office/officeart/2005/8/layout/hierarchy1"/>
    <dgm:cxn modelId="{4ECAEA0C-A23D-402F-A27A-9B9604811158}" type="presOf" srcId="{81ED6989-DB09-4163-9FE8-4274D9FB393B}" destId="{D4511F05-33EA-4755-A26E-A66590C7B47B}" srcOrd="0" destOrd="0" presId="urn:microsoft.com/office/officeart/2005/8/layout/hierarchy1"/>
    <dgm:cxn modelId="{1F95C44D-FC78-4B5A-9A38-C866D5851E41}" type="presOf" srcId="{31A4F4FA-6743-4237-978E-3C0F106CB502}" destId="{E873F80D-94E2-4CCD-9EA0-1F60A5B2E268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B717FAC1-5350-46D5-8021-2BDA5956C19F}" type="presOf" srcId="{5E6F24EC-07DA-4409-8D2A-E1F358F0D53E}" destId="{E792E673-F2A4-4105-9ADC-99182F49AFFF}" srcOrd="0" destOrd="0" presId="urn:microsoft.com/office/officeart/2005/8/layout/hierarchy1"/>
    <dgm:cxn modelId="{05EC3649-1CE5-46A3-B33A-1C6ED058BBEC}" type="presOf" srcId="{01A86283-4B1C-4FDB-903B-896A03C158D5}" destId="{2795457A-1383-4B37-9369-F3AAC8D7D814}" srcOrd="0" destOrd="0" presId="urn:microsoft.com/office/officeart/2005/8/layout/hierarchy1"/>
    <dgm:cxn modelId="{0FCCB3E7-D540-4F2B-BE51-80A43D50F945}" type="presOf" srcId="{73D9929A-4AE6-4F97-BA74-8AFCD9A206B7}" destId="{BD837090-598B-4CCC-B853-9D93609E71FC}" srcOrd="0" destOrd="0" presId="urn:microsoft.com/office/officeart/2005/8/layout/hierarchy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20FC5514-C792-43B9-A8D8-9E07C8A12660}" type="presOf" srcId="{11CB86F8-31C1-4608-BCC5-247E331BAD1E}" destId="{F39417DF-285A-4D67-B786-C32E5BF7F0FB}" srcOrd="0" destOrd="0" presId="urn:microsoft.com/office/officeart/2005/8/layout/hierarchy1"/>
    <dgm:cxn modelId="{7402DEEE-75A6-4EE6-8533-68A1500CB52D}" type="presOf" srcId="{824CACDD-E03A-427C-8B7A-DB5388A5BD8D}" destId="{6426138E-ACB8-4969-BB99-66BAA05C46EC}" srcOrd="0" destOrd="0" presId="urn:microsoft.com/office/officeart/2005/8/layout/hierarchy1"/>
    <dgm:cxn modelId="{DAEDEF5C-7DE5-4B97-B326-13B55BABF4B2}" type="presOf" srcId="{93FA7CE8-AEE6-43B9-836C-3F03118B3842}" destId="{71AFE97F-46B7-4E82-B481-DFC2F56D0F91}" srcOrd="0" destOrd="0" presId="urn:microsoft.com/office/officeart/2005/8/layout/hierarchy1"/>
    <dgm:cxn modelId="{D6F63D89-B2AF-492F-8D1A-CA0C41C8EEE2}" type="presOf" srcId="{9F3D15E7-183E-4168-819E-A5AE67C70800}" destId="{7DCDE9B0-2532-4A79-9F16-DD3ACF5901A5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95AC3C7E-2516-475F-879C-8CF11C526EFC}" type="presOf" srcId="{EEC18031-8BE0-4AC6-8896-41712D10D7F6}" destId="{3ECADF0E-5708-4AC5-B3AC-6082EBC07E69}" srcOrd="0" destOrd="0" presId="urn:microsoft.com/office/officeart/2005/8/layout/hierarchy1"/>
    <dgm:cxn modelId="{F9F07227-EE13-482F-B36F-699BEF81CF5A}" type="presParOf" srcId="{0C77ABED-EBC0-4BC4-A3FD-1FE5F1B8C1B4}" destId="{44FBBE1E-4E9F-42BF-97B9-A7457F031DE6}" srcOrd="0" destOrd="0" presId="urn:microsoft.com/office/officeart/2005/8/layout/hierarchy1"/>
    <dgm:cxn modelId="{E0EB5349-9E84-4F1B-B1B6-5559939B2408}" type="presParOf" srcId="{44FBBE1E-4E9F-42BF-97B9-A7457F031DE6}" destId="{5B65E529-C9BD-4DBC-A273-E4C7FEC01CA8}" srcOrd="0" destOrd="0" presId="urn:microsoft.com/office/officeart/2005/8/layout/hierarchy1"/>
    <dgm:cxn modelId="{A9602B72-ACFB-4540-AF79-263CA74E6E5F}" type="presParOf" srcId="{5B65E529-C9BD-4DBC-A273-E4C7FEC01CA8}" destId="{D2872CF3-B32C-4525-9B1B-EC3141AD7287}" srcOrd="0" destOrd="0" presId="urn:microsoft.com/office/officeart/2005/8/layout/hierarchy1"/>
    <dgm:cxn modelId="{A8DD257D-FEF3-43DB-87D2-0A25B4B09458}" type="presParOf" srcId="{5B65E529-C9BD-4DBC-A273-E4C7FEC01CA8}" destId="{6426138E-ACB8-4969-BB99-66BAA05C46EC}" srcOrd="1" destOrd="0" presId="urn:microsoft.com/office/officeart/2005/8/layout/hierarchy1"/>
    <dgm:cxn modelId="{B22A12B9-3394-4034-B2E8-42B58D8AAE1B}" type="presParOf" srcId="{44FBBE1E-4E9F-42BF-97B9-A7457F031DE6}" destId="{0E014F01-2AE5-4F40-89D2-40EACB90FA52}" srcOrd="1" destOrd="0" presId="urn:microsoft.com/office/officeart/2005/8/layout/hierarchy1"/>
    <dgm:cxn modelId="{2A174AA2-9B35-4DF0-91BC-F5553169AA40}" type="presParOf" srcId="{0E014F01-2AE5-4F40-89D2-40EACB90FA52}" destId="{E873F80D-94E2-4CCD-9EA0-1F60A5B2E268}" srcOrd="0" destOrd="0" presId="urn:microsoft.com/office/officeart/2005/8/layout/hierarchy1"/>
    <dgm:cxn modelId="{AD0B8655-4604-4DAB-9C6E-D099277A3991}" type="presParOf" srcId="{0E014F01-2AE5-4F40-89D2-40EACB90FA52}" destId="{A2075136-0CF0-476E-BB49-0A84F302153E}" srcOrd="1" destOrd="0" presId="urn:microsoft.com/office/officeart/2005/8/layout/hierarchy1"/>
    <dgm:cxn modelId="{B789191A-A762-445C-8A8B-1BE05B681A0A}" type="presParOf" srcId="{A2075136-0CF0-476E-BB49-0A84F302153E}" destId="{0C3535C4-F0D5-4BDA-A9F9-EF792754C3B3}" srcOrd="0" destOrd="0" presId="urn:microsoft.com/office/officeart/2005/8/layout/hierarchy1"/>
    <dgm:cxn modelId="{F14AB8C1-C812-4CE4-99A1-E8CF02331CA7}" type="presParOf" srcId="{0C3535C4-F0D5-4BDA-A9F9-EF792754C3B3}" destId="{2E5B6AC2-E12D-4ED8-9C1D-FAAE67960CE0}" srcOrd="0" destOrd="0" presId="urn:microsoft.com/office/officeart/2005/8/layout/hierarchy1"/>
    <dgm:cxn modelId="{DB805626-1B86-4364-A85B-F00CCB06F98D}" type="presParOf" srcId="{0C3535C4-F0D5-4BDA-A9F9-EF792754C3B3}" destId="{D4511F05-33EA-4755-A26E-A66590C7B47B}" srcOrd="1" destOrd="0" presId="urn:microsoft.com/office/officeart/2005/8/layout/hierarchy1"/>
    <dgm:cxn modelId="{7B9EBE1C-065E-42AF-B9EB-5D72497EC5BC}" type="presParOf" srcId="{A2075136-0CF0-476E-BB49-0A84F302153E}" destId="{6ADE008F-1088-4A92-B054-E0A4619E380F}" srcOrd="1" destOrd="0" presId="urn:microsoft.com/office/officeart/2005/8/layout/hierarchy1"/>
    <dgm:cxn modelId="{C68FE9F5-0977-482B-87B5-96DA2B2D19BE}" type="presParOf" srcId="{0E014F01-2AE5-4F40-89D2-40EACB90FA52}" destId="{E792E673-F2A4-4105-9ADC-99182F49AFFF}" srcOrd="2" destOrd="0" presId="urn:microsoft.com/office/officeart/2005/8/layout/hierarchy1"/>
    <dgm:cxn modelId="{C319967C-C956-44D1-940E-9A31E4D0095F}" type="presParOf" srcId="{0E014F01-2AE5-4F40-89D2-40EACB90FA52}" destId="{2307ACB2-AFE9-431B-ADE7-95D9B7DF7D1A}" srcOrd="3" destOrd="0" presId="urn:microsoft.com/office/officeart/2005/8/layout/hierarchy1"/>
    <dgm:cxn modelId="{5B145FA8-614C-46A3-95D6-6496B82C8E23}" type="presParOf" srcId="{2307ACB2-AFE9-431B-ADE7-95D9B7DF7D1A}" destId="{4EFEED17-5D8A-4BCA-93C7-8192FB47CDFF}" srcOrd="0" destOrd="0" presId="urn:microsoft.com/office/officeart/2005/8/layout/hierarchy1"/>
    <dgm:cxn modelId="{A55962AA-834C-40AB-84EE-DF68C8679C47}" type="presParOf" srcId="{4EFEED17-5D8A-4BCA-93C7-8192FB47CDFF}" destId="{52524F25-3EE4-4B78-82E5-0001E6A02839}" srcOrd="0" destOrd="0" presId="urn:microsoft.com/office/officeart/2005/8/layout/hierarchy1"/>
    <dgm:cxn modelId="{F3C3F745-E653-4325-A613-DB1FEE66A409}" type="presParOf" srcId="{4EFEED17-5D8A-4BCA-93C7-8192FB47CDFF}" destId="{F39417DF-285A-4D67-B786-C32E5BF7F0FB}" srcOrd="1" destOrd="0" presId="urn:microsoft.com/office/officeart/2005/8/layout/hierarchy1"/>
    <dgm:cxn modelId="{699D763F-C13C-4375-A2E0-B62C9DE1FD89}" type="presParOf" srcId="{2307ACB2-AFE9-431B-ADE7-95D9B7DF7D1A}" destId="{612BC9E6-2FE4-4037-BEEF-245B2223CA85}" srcOrd="1" destOrd="0" presId="urn:microsoft.com/office/officeart/2005/8/layout/hierarchy1"/>
    <dgm:cxn modelId="{82F19611-D85F-4337-83F9-A5DF766F46FE}" type="presParOf" srcId="{0E014F01-2AE5-4F40-89D2-40EACB90FA52}" destId="{71AFE97F-46B7-4E82-B481-DFC2F56D0F91}" srcOrd="4" destOrd="0" presId="urn:microsoft.com/office/officeart/2005/8/layout/hierarchy1"/>
    <dgm:cxn modelId="{3481FE93-41A0-49A5-AB25-8FCB98155DEF}" type="presParOf" srcId="{0E014F01-2AE5-4F40-89D2-40EACB90FA52}" destId="{6F639CB2-A039-4F9A-A2CC-83D15E7D82F9}" srcOrd="5" destOrd="0" presId="urn:microsoft.com/office/officeart/2005/8/layout/hierarchy1"/>
    <dgm:cxn modelId="{0A12712E-82C2-46A6-884A-52B5659BEB58}" type="presParOf" srcId="{6F639CB2-A039-4F9A-A2CC-83D15E7D82F9}" destId="{FA41E6DE-5AE0-456B-A006-0CC4FF543A2D}" srcOrd="0" destOrd="0" presId="urn:microsoft.com/office/officeart/2005/8/layout/hierarchy1"/>
    <dgm:cxn modelId="{011BBD7B-96F6-44C0-BA7B-E8934E078822}" type="presParOf" srcId="{FA41E6DE-5AE0-456B-A006-0CC4FF543A2D}" destId="{6ED78C50-CAEB-46A5-8C6A-2AC944F1FBB4}" srcOrd="0" destOrd="0" presId="urn:microsoft.com/office/officeart/2005/8/layout/hierarchy1"/>
    <dgm:cxn modelId="{D8CDA705-76A7-43EE-A399-AEECB006F304}" type="presParOf" srcId="{FA41E6DE-5AE0-456B-A006-0CC4FF543A2D}" destId="{7DCDE9B0-2532-4A79-9F16-DD3ACF5901A5}" srcOrd="1" destOrd="0" presId="urn:microsoft.com/office/officeart/2005/8/layout/hierarchy1"/>
    <dgm:cxn modelId="{E5FBBB80-CCA7-4B52-80A1-9B43FD9073F4}" type="presParOf" srcId="{6F639CB2-A039-4F9A-A2CC-83D15E7D82F9}" destId="{2279F698-0FD1-49A6-94A9-6E7BF4847B7B}" srcOrd="1" destOrd="0" presId="urn:microsoft.com/office/officeart/2005/8/layout/hierarchy1"/>
    <dgm:cxn modelId="{87B22F6E-BB22-42BB-B872-F65CD7EB55B0}" type="presParOf" srcId="{0E014F01-2AE5-4F40-89D2-40EACB90FA52}" destId="{3ECADF0E-5708-4AC5-B3AC-6082EBC07E69}" srcOrd="6" destOrd="0" presId="urn:microsoft.com/office/officeart/2005/8/layout/hierarchy1"/>
    <dgm:cxn modelId="{3185F1D0-A8BE-481D-AE64-414E9FC9F92F}" type="presParOf" srcId="{0E014F01-2AE5-4F40-89D2-40EACB90FA52}" destId="{AEA4803A-979A-416A-8DE3-2C8A9332869F}" srcOrd="7" destOrd="0" presId="urn:microsoft.com/office/officeart/2005/8/layout/hierarchy1"/>
    <dgm:cxn modelId="{F0428B89-DF6F-45B2-9446-4EA6FCA38287}" type="presParOf" srcId="{AEA4803A-979A-416A-8DE3-2C8A9332869F}" destId="{590083C8-D6C9-450E-AD41-1D3D472C194D}" srcOrd="0" destOrd="0" presId="urn:microsoft.com/office/officeart/2005/8/layout/hierarchy1"/>
    <dgm:cxn modelId="{A113FDE3-9D8E-4120-AD46-E2AE9F3F1695}" type="presParOf" srcId="{590083C8-D6C9-450E-AD41-1D3D472C194D}" destId="{FAFFF9C2-82C2-4460-B679-ADD96A6CADEE}" srcOrd="0" destOrd="0" presId="urn:microsoft.com/office/officeart/2005/8/layout/hierarchy1"/>
    <dgm:cxn modelId="{24B7CC87-A89B-4F11-99E7-DCE95324D619}" type="presParOf" srcId="{590083C8-D6C9-450E-AD41-1D3D472C194D}" destId="{F78156E0-ACAA-4B37-B0D2-7FDFAD977343}" srcOrd="1" destOrd="0" presId="urn:microsoft.com/office/officeart/2005/8/layout/hierarchy1"/>
    <dgm:cxn modelId="{D83376F0-69CD-4C47-918E-55FAA324F56E}" type="presParOf" srcId="{AEA4803A-979A-416A-8DE3-2C8A9332869F}" destId="{60C53273-105A-4C72-8031-D78053DD61B7}" srcOrd="1" destOrd="0" presId="urn:microsoft.com/office/officeart/2005/8/layout/hierarchy1"/>
    <dgm:cxn modelId="{19D82625-2A54-477C-BBD7-AC02FD429D16}" type="presParOf" srcId="{0E014F01-2AE5-4F40-89D2-40EACB90FA52}" destId="{BD837090-598B-4CCC-B853-9D93609E71FC}" srcOrd="8" destOrd="0" presId="urn:microsoft.com/office/officeart/2005/8/layout/hierarchy1"/>
    <dgm:cxn modelId="{7D0F78BF-5DF6-45BB-AED4-538913032103}" type="presParOf" srcId="{0E014F01-2AE5-4F40-89D2-40EACB90FA52}" destId="{94E54A6E-F4DE-4B2F-B648-B584014B0BB3}" srcOrd="9" destOrd="0" presId="urn:microsoft.com/office/officeart/2005/8/layout/hierarchy1"/>
    <dgm:cxn modelId="{0DB70096-2CF2-4E1E-B656-BA9E08397C59}" type="presParOf" srcId="{94E54A6E-F4DE-4B2F-B648-B584014B0BB3}" destId="{825AFE1A-E8E5-4A83-8753-990E31038B11}" srcOrd="0" destOrd="0" presId="urn:microsoft.com/office/officeart/2005/8/layout/hierarchy1"/>
    <dgm:cxn modelId="{E30C8EC2-1EC1-41A8-9810-3772EAD558F0}" type="presParOf" srcId="{825AFE1A-E8E5-4A83-8753-990E31038B11}" destId="{0FB2C99B-2D37-4F8F-AF87-B35C04660D6F}" srcOrd="0" destOrd="0" presId="urn:microsoft.com/office/officeart/2005/8/layout/hierarchy1"/>
    <dgm:cxn modelId="{6748DAF8-D85F-4AD0-A7F4-4F1448614319}" type="presParOf" srcId="{825AFE1A-E8E5-4A83-8753-990E31038B11}" destId="{2795457A-1383-4B37-9369-F3AAC8D7D814}" srcOrd="1" destOrd="0" presId="urn:microsoft.com/office/officeart/2005/8/layout/hierarchy1"/>
    <dgm:cxn modelId="{4548BAC2-7C8B-4F6B-8411-2873DF599782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ЭТАПЫ БЮДЖЕТНОГО ПРОЦЕССА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1. Разработка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2. Рассмотрение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3. Утверждение проекта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4. Исполнение бюджета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63000"/>
                <a:tint val="82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400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0000"/>
              </a:solidFill>
            </a:rPr>
            <a:t>5. </a:t>
          </a:r>
          <a:r>
            <a:rPr lang="ru-RU" sz="1200" kern="1200" dirty="0" smtClean="0">
              <a:solidFill>
                <a:srgbClr val="FF0000"/>
              </a:solidFill>
            </a:rPr>
            <a:t>Рассмотрение и утверждение отчета об исполнении бюджета</a:t>
          </a:r>
          <a:endParaRPr lang="ru-RU" sz="1200" kern="1200" dirty="0">
            <a:solidFill>
              <a:srgbClr val="FF0000"/>
            </a:solidFill>
          </a:endParaRPr>
        </a:p>
      </dsp:txBody>
      <dsp:txXfrm>
        <a:off x="7271379" y="1682629"/>
        <a:ext cx="1405052" cy="89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FCEAE2-D537-4515-82D5-19D8478F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1A90D5-5258-462F-9E87-F6D94355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0AD4D-419F-4F24-A271-F3FAE48E096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865B9-DA04-46D9-9588-4E42CB6F097F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C75F9F-54E3-497B-9171-D16BE882E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8D06-6126-49E2-B460-EC370B4EF07B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AA4F-10E2-49CF-83C2-AA60A1D3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CB42-C0A6-4D2D-BCBB-00DDB6B92A16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2F55-FCF2-4760-81A9-0FA9A55B94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F0BEE70-8EA3-40A5-8BF0-AEDA2CEC381B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3CBBBB7-474C-4AFD-A28E-9CF64CEFB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83814-D0D2-49F1-AAF0-8E8597C97B65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1CB0B-8F5F-4AA5-80D6-D4A0A03C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ECF41-8613-44F3-9CC1-78539F6678F5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D3A8F-FE7B-4973-836A-632E47B08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645EA-96E6-4FCB-9A9B-0F08E97D3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D099C-5DB3-4149-91A9-EB95FDCCC153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83B05-B51A-4540-99CB-44E0C7D928FF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20AE2-6908-44C5-88DD-C42FCCC44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8A597-753C-48CC-8676-79F029F86BA0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9D55-8ABB-4463-9497-B97A1828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AFC729-EA9D-4FC4-A7F4-A6342500E857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0A49D6B-D497-41CA-9752-E97FB8059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8C799-295B-4975-989B-FF893A80FA0F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72025B-AAED-46C1-807D-05B8E7D84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EC76AF-ECC5-4927-93BD-FA319749E3BA}" type="datetimeFigureOut">
              <a:rPr lang="ru-RU" smtClean="0"/>
              <a:pPr>
                <a:defRPr/>
              </a:pPr>
              <a:t>18.12.2018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6229FC-681A-4AD6-B8EA-CB3B18D02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763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0"/>
              </a:avLst>
            </a:prstTxWarp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0"/>
            <a:ext cx="83057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БЮДЖЕТ ДЛЯ ГРАЖДАН</a:t>
            </a:r>
          </a:p>
        </p:txBody>
      </p:sp>
      <p:pic>
        <p:nvPicPr>
          <p:cNvPr id="2052" name="Picture 4" descr="C:\Users\Марина\Desktop\справки по доходам\17741_20110916_02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2971800" cy="23622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справки по доходам\4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48000" cy="2362200"/>
          </a:xfrm>
          <a:prstGeom prst="rect">
            <a:avLst/>
          </a:prstGeom>
          <a:noFill/>
        </p:spPr>
      </p:pic>
      <p:pic>
        <p:nvPicPr>
          <p:cNvPr id="2054" name="Picture 6" descr="C:\Users\Марина\Desktop\справки по доходам\4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667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В соответствии с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решения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Собрания депутатов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 сельсовета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Обоянского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района Курской области « О бюджете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сельсовета на 2019 год и на плановый период 2020-2021 годов»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Рыбино-Будский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Обоянского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609600" y="357166"/>
            <a:ext cx="8283544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rgbClr val="FFFF00"/>
                </a:solidFill>
                <a:latin typeface="Constantia" pitchFamily="18" charset="0"/>
              </a:rPr>
              <a:t>Рыбино-Будский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на 2018-2020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193674" y="2437658"/>
          <a:ext cx="8878920" cy="424057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2021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2020год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7872,3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7805,9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7781,7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7267,6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7275,0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7282,4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7872,3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7805,9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7781,7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zemelnyy-nalog-2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503" y="3933056"/>
            <a:ext cx="2592288" cy="210623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" name="Picture 1" descr="C:\Documents and Settings\Bezuglova_I\Рабочий стол\Картинка\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9" y="4005064"/>
            <a:ext cx="3184969" cy="1800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89796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ФИЗИЧЕСКИЕ ЛИЦА – НАЛОГОПЛАТЕЛЬЩИКИ                                                      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Овал 9"/>
          <p:cNvSpPr>
            <a:spLocks noChangeAspect="1"/>
          </p:cNvSpPr>
          <p:nvPr/>
        </p:nvSpPr>
        <p:spPr bwMode="auto">
          <a:xfrm>
            <a:off x="2910277" y="2132857"/>
            <a:ext cx="3337802" cy="23847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rgbClr val="165A4A"/>
            </a:solidFill>
            <a:round/>
            <a:headEnd/>
            <a:tailEnd/>
          </a:ln>
        </p:spPr>
        <p:txBody>
          <a:bodyPr anchor="ctr" anchorCtr="1"/>
          <a:lstStyle/>
          <a:p>
            <a:pPr defTabSz="1082675"/>
            <a:endParaRPr lang="ru-RU" sz="380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3215" y="2492897"/>
            <a:ext cx="3273717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НАЛОГИ,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УПЛАЧИВАЕМЫЕ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ГРАЖДАНАМИ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67847" y="2996952"/>
            <a:ext cx="2658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ТРАНСПОРТНЫЙ НАЛОГ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35503" y="6237312"/>
            <a:ext cx="2779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2675">
              <a:defRPr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ЗЕМЕЛЬНЫЙ НАЛОГ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0333" y="5842338"/>
            <a:ext cx="2791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ДОХОДЫ ФИЗИЧЕСКИХ ЛИЦ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" y="2852941"/>
            <a:ext cx="32003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НАЛОГ </a:t>
            </a:r>
          </a:p>
          <a:p>
            <a:pPr algn="ctr" defTabSz="1082675">
              <a:defRPr/>
            </a:pPr>
            <a:r>
              <a:rPr lang="ru-RU" sz="2000" i="1" dirty="0" smtClean="0">
                <a:solidFill>
                  <a:schemeClr val="bg1"/>
                </a:solidFill>
              </a:rPr>
              <a:t>НА ИМУЩЕСТВО ФИЗИЧЕСКИХ ЛИЦ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A47197-CCCC-47B4-B961-941C5EBDC23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7" name="Рисунок 16" descr="192_nalog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7339" y="764704"/>
            <a:ext cx="1528785" cy="1287092"/>
          </a:xfrm>
          <a:prstGeom prst="rect">
            <a:avLst/>
          </a:prstGeom>
        </p:spPr>
      </p:pic>
      <p:pic>
        <p:nvPicPr>
          <p:cNvPr id="24" name="Рисунок 23" descr="налог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2838530" cy="17281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5" name="Рисунок 24" descr="transportnyy-nal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3723" y="836712"/>
            <a:ext cx="2408941" cy="194421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7" name="Рисунок 26" descr="nalogi-latvi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4967" y="4869160"/>
            <a:ext cx="1772796" cy="1328366"/>
          </a:xfrm>
          <a:prstGeom prst="rect">
            <a:avLst/>
          </a:prstGeom>
        </p:spPr>
      </p:pic>
      <p:pic>
        <p:nvPicPr>
          <p:cNvPr id="23" name="Рисунок 22" descr="nalog_na_pribyl_-_20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06124" y="692696"/>
            <a:ext cx="1878454" cy="13558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57200" y="714375"/>
            <a:ext cx="8382000" cy="1071563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2070100"/>
            <a:ext cx="8382000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604,7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499,3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421,5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57188"/>
            <a:ext cx="8382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в 2019-2021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71440" y="243245"/>
            <a:ext cx="8343960" cy="1477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</a:p>
          <a:p>
            <a:pPr algn="ctr" eaLnBrk="1" hangingPunct="1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и 2021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533401" y="1898343"/>
          <a:ext cx="8305799" cy="45610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885313"/>
                <a:gridCol w="1186322"/>
                <a:gridCol w="1117082"/>
                <a:gridCol w="1117082"/>
              </a:tblGrid>
              <a:tr h="48491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2019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6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2020г.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2021г.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1089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7267,6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7282,4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232,8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247,5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1411,5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1411,5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1411,5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5454,9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5454,9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5454,9</a:t>
                      </a:r>
                    </a:p>
                  </a:txBody>
                  <a:tcPr marT="45714" marB="45714" anchor="b" horzOverflow="overflow"/>
                </a:tc>
              </a:tr>
              <a:tr h="285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Прочие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T="45714" marB="45714" anchor="b" horzOverflow="overflow"/>
                </a:tc>
              </a:tr>
              <a:tr h="7241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604,7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499,3</a:t>
                      </a:r>
                    </a:p>
                  </a:txBody>
                  <a:tcPr marT="45714" marB="45714" anchor="b" horzOverflow="overflow"/>
                </a:tc>
              </a:tr>
              <a:tr h="118186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7872,3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7805,9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7781,7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2019 год</a:t>
            </a:r>
            <a:endParaRPr lang="ru-RU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28600"/>
            <a:ext cx="8786874" cy="6486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743200"/>
            <a:ext cx="1655763" cy="5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7872,3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743200"/>
            <a:ext cx="1728787" cy="541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743201"/>
            <a:ext cx="15827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7805,9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743197"/>
            <a:ext cx="1944687" cy="53340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7781,7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4074" y="4086782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196397" y="4163032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404306" y="3939552"/>
            <a:ext cx="133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376946" y="4010908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023572" y="3986551"/>
            <a:ext cx="127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21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266961" y="3916021"/>
            <a:ext cx="1257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304800" y="5257800"/>
            <a:ext cx="1674813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7872,3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265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257800"/>
            <a:ext cx="1744662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7805,9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257800"/>
            <a:ext cx="1800225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7781,7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7400" y="304800"/>
            <a:ext cx="69342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Рыбино-Будского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r>
              <a:rPr lang="ru-RU" sz="160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 </a:t>
            </a:r>
            <a:b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2019– 2021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228600" y="1371600"/>
          <a:ext cx="8686800" cy="5528249"/>
        </p:xfrm>
        <a:graphic>
          <a:graphicData uri="http://schemas.openxmlformats.org/drawingml/2006/table">
            <a:tbl>
              <a:tblPr/>
              <a:tblGrid>
                <a:gridCol w="5181602"/>
                <a:gridCol w="1066800"/>
                <a:gridCol w="1371600"/>
                <a:gridCol w="1066798"/>
              </a:tblGrid>
              <a:tr h="77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Рыбино-Будского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3052,1         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2990,8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2977,3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«Профилактика 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правонарушений»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1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«Управление</a:t>
                      </a:r>
                      <a:r>
                        <a:rPr kumimoji="0" lang="ru-RU" sz="11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муниципальным имуществом и земельными ресурсами»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200,0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200,0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200,0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малого и среднего предпринимательства"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муниципальной службы"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и комфортным жильем и коммунальными услугами граждан в муниципальном образовании "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11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8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"Развитие культуры"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2029,8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2100,5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"Социальная поддержка граждан в муниципальном образовании"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3" name="Picture 1" descr="C:\Users\Марина\Desktop\справки по доходам\i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524001" cy="107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Марина\Desktop\справки по доходам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886200" cy="36619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Уважаемые жители </a:t>
            </a:r>
            <a:r>
              <a:rPr lang="ru-RU" b="1" dirty="0" err="1" smtClean="0">
                <a:solidFill>
                  <a:schemeClr val="bg1"/>
                </a:solidFill>
              </a:rPr>
              <a:t>Рыбино-Будского</a:t>
            </a:r>
            <a:r>
              <a:rPr lang="ru-RU" b="1" dirty="0" smtClean="0">
                <a:solidFill>
                  <a:schemeClr val="bg1"/>
                </a:solidFill>
              </a:rPr>
              <a:t> сельсовета </a:t>
            </a:r>
            <a:r>
              <a:rPr lang="ru-RU" b="1" dirty="0" err="1" smtClean="0">
                <a:solidFill>
                  <a:schemeClr val="bg1"/>
                </a:solidFill>
              </a:rPr>
              <a:t>Обоянского</a:t>
            </a:r>
            <a:r>
              <a:rPr lang="ru-RU" b="1" dirty="0" smtClean="0">
                <a:solidFill>
                  <a:schemeClr val="bg1"/>
                </a:solidFill>
              </a:rPr>
              <a:t>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Курской области 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990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Вашему вниманию представлен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БЮДЖЕТ ДЛЯ ГРАЖДАН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676401"/>
            <a:ext cx="480060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утвержденного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сельсовет»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Обоянского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района Курской области на 2019 год и плановый период 2020 </a:t>
            </a:r>
            <a:r>
              <a:rPr lang="ru-RU" sz="1400" smtClean="0">
                <a:solidFill>
                  <a:schemeClr val="bg1"/>
                </a:solidFill>
                <a:latin typeface="Times New Roman" pitchFamily="18" charset="0"/>
              </a:rPr>
              <a:t>и 202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муниципального образования затрагивает интересы каждого жителя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сельсовета. Мы постарались в доступной и понятной форме для граждан, показать основные показатели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сельсовете.</a:t>
            </a: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А.Е.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Красноплахтин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4013" y="228600"/>
            <a:ext cx="7519987" cy="742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Рыбино-Будского</a:t>
            </a:r>
            <a:r>
              <a:rPr lang="ru-RU" sz="2400" b="1" dirty="0" smtClean="0">
                <a:solidFill>
                  <a:srgbClr val="FFC000"/>
                </a:solidFill>
              </a:rPr>
              <a:t> сельсовета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Обоянского</a:t>
            </a:r>
            <a:r>
              <a:rPr lang="ru-RU" sz="2400" b="1" dirty="0" smtClean="0">
                <a:solidFill>
                  <a:srgbClr val="FFC000"/>
                </a:solidFill>
              </a:rPr>
              <a:t> района Курской области </a:t>
            </a:r>
          </a:p>
        </p:txBody>
      </p:sp>
      <p:graphicFrame>
        <p:nvGraphicFramePr>
          <p:cNvPr id="1433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698625" y="1228725"/>
          <a:ext cx="7386638" cy="5116513"/>
        </p:xfrm>
        <a:graphic>
          <a:graphicData uri="http://schemas.openxmlformats.org/presentationml/2006/ole">
            <p:oleObj spid="_x0000_s14339" name="Worksheet" r:id="rId3" imgW="5019765" imgH="3476628" progId="Excel.Sheet.8">
              <p:embed/>
            </p:oleObj>
          </a:graphicData>
        </a:graphic>
      </p:graphicFrame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(тыс.руб.)</a:t>
            </a:r>
          </a:p>
        </p:txBody>
      </p:sp>
      <p:pic>
        <p:nvPicPr>
          <p:cNvPr id="5" name="Picture 5" descr="C:\Users\Марина\Desktop\справки по доходам\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990600"/>
            <a:ext cx="1676400" cy="148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Рыбино-Будского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сельсовета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Обоянского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района Курской области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306230, Курская область,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Обоянский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сл.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Рыбинские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Буды 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ул.Карачевка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32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(47141) 2-52-74,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r/rybinskiebudy@mail.ru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err="1" smtClean="0">
                  <a:solidFill>
                    <a:srgbClr val="343437"/>
                  </a:solidFill>
                  <a:latin typeface="Constantia" pitchFamily="18" charset="0"/>
                </a:rPr>
                <a:t>Рыбино-Будского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476250"/>
            <a:ext cx="79184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324600" y="4724400"/>
            <a:ext cx="1295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7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86600" y="6019800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Constantia" pitchFamily="18" charset="0"/>
              </a:rPr>
              <a:t>Благоустройство</a:t>
            </a:r>
            <a:endParaRPr lang="ru-RU" sz="1000" dirty="0">
              <a:latin typeface="Constantia" pitchFamily="18" charset="0"/>
            </a:endParaRPr>
          </a:p>
        </p:txBody>
      </p:sp>
      <p:pic>
        <p:nvPicPr>
          <p:cNvPr id="38914" name="Picture 2" descr="C:\Users\Марина\Desktop\iODRC05K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5105400"/>
            <a:ext cx="1295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17989" y="1124744"/>
            <a:ext cx="6314548" cy="5472608"/>
          </a:xfrm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ДОХОДЫ – РАСХОДЫ 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=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(ПРОФИЦИТ)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ДЕФИЦИТ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расходов над доходами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источниках покрытия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дефицита – использовать остатки, взять в долг)</a:t>
            </a:r>
          </a:p>
          <a:p>
            <a:pPr eaLnBrk="1" hangingPunct="1">
              <a:buFontTx/>
              <a:buNone/>
            </a:pPr>
            <a:r>
              <a:rPr lang="ru-RU" sz="28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ПРОФИЦИТ</a:t>
            </a:r>
            <a:r>
              <a:rPr lang="ru-RU" sz="2800" b="1" i="1" dirty="0" smtClean="0">
                <a:solidFill>
                  <a:srgbClr val="003366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</a:rPr>
              <a:t>превышение доходов над расходами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(принимается решение об использовании доходов – </a:t>
            </a:r>
          </a:p>
          <a:p>
            <a:pPr eaLnBrk="1" hangingPunct="1">
              <a:buFontTx/>
              <a:buNone/>
            </a:pPr>
            <a:r>
              <a:rPr lang="ru-RU" sz="2500" dirty="0" smtClean="0">
                <a:solidFill>
                  <a:srgbClr val="003366"/>
                </a:solidFill>
                <a:latin typeface="Times New Roman" pitchFamily="18" charset="0"/>
              </a:rPr>
              <a:t>накапливать резервы, остатки, погашать долг)</a:t>
            </a:r>
          </a:p>
        </p:txBody>
      </p:sp>
      <p:pic>
        <p:nvPicPr>
          <p:cNvPr id="142337" name="Picture 1" descr="M:\БЮДЖЕТЫ\БЮДЖЕТ ДЛЯ ГРАЖДАН\на 2018 год\ФОТО\Attachment-199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599" y="2276873"/>
            <a:ext cx="2112650" cy="1656183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38" name="Picture 2" descr="C:\Users\Bezuglova_I\Desktop\ФОНЫ\background-cash-coins-currency-dividends-finance-five-money-paper-five-thousand-rubles-notes-coins-money-cash-grandmother-salvage-background-wallpaper-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2536" y="188640"/>
            <a:ext cx="2060537" cy="1683568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2340" name="Picture 4" descr="https://fs00.infourok.ru/images/doc/275/280405/640/img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437112"/>
            <a:ext cx="1823148" cy="216024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14399" y="457200"/>
            <a:ext cx="571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ОСНОВНЫЕ ХАРАКТЕРИСТИКИ          БЮДЖЕТА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3878114-3E4F-4B37-B083-D1F4FD2A741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FF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B0F0"/>
                </a:solidFill>
              </a:rPr>
              <a:t>Представляет собой деятельность органов местного самоуправления </a:t>
            </a:r>
            <a:r>
              <a:rPr lang="ru-RU" dirty="0" smtClean="0">
                <a:solidFill>
                  <a:srgbClr val="00B0F0"/>
                </a:solidFill>
              </a:rPr>
              <a:t>муниципального образования </a:t>
            </a:r>
            <a:r>
              <a:rPr lang="ru-RU" dirty="0">
                <a:solidFill>
                  <a:srgbClr val="00B0F0"/>
                </a:solidFill>
              </a:rPr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2362200"/>
            <a:ext cx="58324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10128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2895600"/>
            <a:ext cx="4249737" cy="1190625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1143000" cy="167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990600" cy="1174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4800" y="3200400"/>
            <a:ext cx="914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371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99060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495800"/>
            <a:ext cx="900112" cy="129539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300" dirty="0">
                <a:solidFill>
                  <a:srgbClr val="FF000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2794</TotalTime>
  <Words>1553</Words>
  <Application>Microsoft Office PowerPoint</Application>
  <PresentationFormat>Экран (4:3)</PresentationFormat>
  <Paragraphs>306</Paragraphs>
  <Slides>21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Бумажная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характеристики бюджета муниципального образования «Рыбино-Будский сельсовет» Обоянского района Курской области на 2018-2020 гг.</vt:lpstr>
      <vt:lpstr>ФИЗИЧЕСКИЕ ЛИЦА – НАЛОГОПЛАТЕЛЬЩИКИ                                                       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«Рыбино-Будский сельсовет» Обоянского района Курской области в 2019-2021 гг.</vt:lpstr>
      <vt:lpstr>Слайд 15</vt:lpstr>
      <vt:lpstr>Структура собственных доходов бюджета муниципального образования «Рыбино-Будский сельсовет» Обоянского района Курской области на 2019 год</vt:lpstr>
      <vt:lpstr>Слайд 17</vt:lpstr>
      <vt:lpstr>Слайд 18</vt:lpstr>
      <vt:lpstr>Слайд 19</vt:lpstr>
      <vt:lpstr>Динамика расходов бюджета Рыбино-Будского сельсовета Обоянского района Курской области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1</cp:lastModifiedBy>
  <cp:revision>152</cp:revision>
  <cp:lastPrinted>1601-01-01T00:00:00Z</cp:lastPrinted>
  <dcterms:created xsi:type="dcterms:W3CDTF">1601-01-01T00:00:00Z</dcterms:created>
  <dcterms:modified xsi:type="dcterms:W3CDTF">2018-12-18T07:46:49Z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