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xls" ContentType="application/vnd.ms-exce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diagrams/layout1.xml" ContentType="application/vnd.openxmlformats-officedocument.drawingml.diagramLayout+xml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emf" ContentType="image/x-emf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7" r:id="rId1"/>
  </p:sldMasterIdLst>
  <p:notesMasterIdLst>
    <p:notesMasterId r:id="rId23"/>
  </p:notesMasterIdLst>
  <p:handoutMasterIdLst>
    <p:handoutMasterId r:id="rId24"/>
  </p:handoutMasterIdLst>
  <p:sldIdLst>
    <p:sldId id="256" r:id="rId2"/>
    <p:sldId id="286" r:id="rId3"/>
    <p:sldId id="287" r:id="rId4"/>
    <p:sldId id="289" r:id="rId5"/>
    <p:sldId id="290" r:id="rId6"/>
    <p:sldId id="307" r:id="rId7"/>
    <p:sldId id="292" r:id="rId8"/>
    <p:sldId id="293" r:id="rId9"/>
    <p:sldId id="294" r:id="rId10"/>
    <p:sldId id="295" r:id="rId11"/>
    <p:sldId id="296" r:id="rId12"/>
    <p:sldId id="306" r:id="rId13"/>
    <p:sldId id="298" r:id="rId14"/>
    <p:sldId id="299" r:id="rId15"/>
    <p:sldId id="300" r:id="rId16"/>
    <p:sldId id="301" r:id="rId17"/>
    <p:sldId id="302" r:id="rId18"/>
    <p:sldId id="303" r:id="rId19"/>
    <p:sldId id="285" r:id="rId20"/>
    <p:sldId id="266" r:id="rId21"/>
    <p:sldId id="305" r:id="rId2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0FF"/>
    <a:srgbClr val="FFFF00"/>
    <a:srgbClr val="333399"/>
    <a:srgbClr val="A66BD3"/>
    <a:srgbClr val="FF6699"/>
    <a:srgbClr val="CCFF99"/>
    <a:srgbClr val="336600"/>
    <a:srgbClr val="A50021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426" autoAdjust="0"/>
    <p:restoredTop sz="94624" autoAdjust="0"/>
  </p:normalViewPr>
  <p:slideViewPr>
    <p:cSldViewPr>
      <p:cViewPr>
        <p:scale>
          <a:sx n="66" d="100"/>
          <a:sy n="66" d="100"/>
        </p:scale>
        <p:origin x="-1632" y="-16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60" y="51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41" d="100"/>
          <a:sy n="41" d="100"/>
        </p:scale>
        <p:origin x="-2064" y="-96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title>
      <c:layout>
        <c:manualLayout>
          <c:xMode val="edge"/>
          <c:yMode val="edge"/>
          <c:x val="1.4278579760863358E-2"/>
          <c:y val="1.7359857311996969E-2"/>
        </c:manualLayout>
      </c:layout>
      <c:txPr>
        <a:bodyPr/>
        <a:lstStyle/>
        <a:p>
          <a:pPr>
            <a:defRPr>
              <a:solidFill>
                <a:schemeClr val="accent3">
                  <a:lumMod val="75000"/>
                </a:schemeClr>
              </a:solidFill>
            </a:defRPr>
          </a:pPr>
          <a:endParaRPr lang="ru-RU"/>
        </a:p>
      </c:txPr>
    </c:title>
    <c:view3D>
      <c:rotX val="30"/>
      <c:rotY val="255"/>
      <c:perspective val="30"/>
    </c:view3D>
    <c:plotArea>
      <c:layout>
        <c:manualLayout>
          <c:layoutTarget val="inner"/>
          <c:xMode val="edge"/>
          <c:yMode val="edge"/>
          <c:x val="5.480460775736419E-3"/>
          <c:y val="0.1294936002043087"/>
          <c:w val="0.6384565470982797"/>
          <c:h val="0.8520147344636686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Налоговые и неналоговые доходы</c:v>
                </c:pt>
              </c:strCache>
            </c:strRef>
          </c:tx>
          <c:explosion val="26"/>
          <c:dPt>
            <c:idx val="4"/>
            <c:explosion val="28"/>
          </c:dPt>
          <c:dLbls>
            <c:showLegendKey val="1"/>
            <c:showPercent val="1"/>
            <c:showLeaderLines val="1"/>
          </c:dLbls>
          <c:cat>
            <c:strRef>
              <c:f>Лист1!$A$2:$A$11</c:f>
              <c:strCache>
                <c:ptCount val="5"/>
                <c:pt idx="0">
                  <c:v>НДФЛ</c:v>
                </c:pt>
                <c:pt idx="1">
                  <c:v>налог на имущество</c:v>
                </c:pt>
                <c:pt idx="2">
                  <c:v>земельный налог</c:v>
                </c:pt>
                <c:pt idx="3">
                  <c:v>Доходы от использования имущества</c:v>
                </c:pt>
                <c:pt idx="4">
                  <c:v>прочие неналоговые доходы</c:v>
                </c:pt>
              </c:strCache>
            </c:strRef>
          </c:cat>
          <c:val>
            <c:numRef>
              <c:f>Лист1!$B$2:$B$11</c:f>
              <c:numCache>
                <c:formatCode>General</c:formatCode>
                <c:ptCount val="9"/>
                <c:pt idx="0">
                  <c:v>159.9</c:v>
                </c:pt>
                <c:pt idx="1">
                  <c:v>95.2</c:v>
                </c:pt>
                <c:pt idx="2">
                  <c:v>1443.2</c:v>
                </c:pt>
                <c:pt idx="3">
                  <c:v>5455</c:v>
                </c:pt>
                <c:pt idx="4">
                  <c:v>76.7</c:v>
                </c:pt>
              </c:numCache>
            </c:numRef>
          </c:val>
        </c:ser>
        <c:dLbls>
          <c:showVal val="1"/>
        </c:dLbls>
      </c:pie3DChart>
    </c:plotArea>
    <c:legend>
      <c:legendPos val="r"/>
      <c:legendEntry>
        <c:idx val="6"/>
        <c:delete val="1"/>
      </c:legendEntry>
      <c:legendEntry>
        <c:idx val="7"/>
        <c:delete val="1"/>
      </c:legendEntry>
      <c:legendEntry>
        <c:idx val="8"/>
        <c:delete val="1"/>
      </c:legendEntry>
      <c:layout>
        <c:manualLayout>
          <c:xMode val="edge"/>
          <c:yMode val="edge"/>
          <c:x val="0.65491737143968165"/>
          <c:y val="3.131062138492937E-2"/>
          <c:w val="0.33582336930106527"/>
          <c:h val="0.96868937861507742"/>
        </c:manualLayout>
      </c:layout>
      <c:txPr>
        <a:bodyPr/>
        <a:lstStyle/>
        <a:p>
          <a:pPr>
            <a:defRPr sz="1000" baseline="0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diagram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95A0E0D-9849-4724-AEF3-DAF6E0352555}" type="doc">
      <dgm:prSet loTypeId="urn:microsoft.com/office/officeart/2005/8/layout/hierarchy1" loCatId="hierarchy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824CACDD-E03A-427C-8B7A-DB5388A5BD8D}">
      <dgm:prSet phldrT="[Текст]" custT="1"/>
      <dgm:spPr/>
      <dgm:t>
        <a:bodyPr/>
        <a:lstStyle/>
        <a:p>
          <a:r>
            <a:rPr lang="ru-RU" sz="1600" dirty="0" smtClean="0">
              <a:solidFill>
                <a:srgbClr val="FF0000"/>
              </a:solidFill>
            </a:rPr>
            <a:t>ЭТАПЫ БЮДЖЕТНОГО ПРОЦЕССА</a:t>
          </a:r>
          <a:endParaRPr lang="ru-RU" sz="1600" dirty="0">
            <a:solidFill>
              <a:srgbClr val="FF0000"/>
            </a:solidFill>
          </a:endParaRPr>
        </a:p>
      </dgm:t>
    </dgm:pt>
    <dgm:pt modelId="{98FF42E5-00CB-4382-9B3C-C8B747CB8354}" type="parTrans" cxnId="{D9D53D1F-F297-4646-8038-BC9B6CFAC7B2}">
      <dgm:prSet/>
      <dgm:spPr/>
      <dgm:t>
        <a:bodyPr/>
        <a:lstStyle/>
        <a:p>
          <a:endParaRPr lang="ru-RU"/>
        </a:p>
      </dgm:t>
    </dgm:pt>
    <dgm:pt modelId="{59450F6E-F953-4DD1-B3B0-A181A73D2900}" type="sibTrans" cxnId="{D9D53D1F-F297-4646-8038-BC9B6CFAC7B2}">
      <dgm:prSet/>
      <dgm:spPr/>
      <dgm:t>
        <a:bodyPr/>
        <a:lstStyle/>
        <a:p>
          <a:endParaRPr lang="ru-RU"/>
        </a:p>
      </dgm:t>
    </dgm:pt>
    <dgm:pt modelId="{81ED6989-DB09-4163-9FE8-4274D9FB393B}">
      <dgm:prSet phldrT="[Текст]" custT="1"/>
      <dgm:spPr/>
      <dgm:t>
        <a:bodyPr/>
        <a:lstStyle/>
        <a:p>
          <a:r>
            <a:rPr lang="ru-RU" sz="1400" dirty="0" smtClean="0">
              <a:solidFill>
                <a:srgbClr val="FF0000"/>
              </a:solidFill>
            </a:rPr>
            <a:t>1. Разработка проекта бюджета</a:t>
          </a:r>
          <a:endParaRPr lang="ru-RU" sz="1400" dirty="0">
            <a:solidFill>
              <a:srgbClr val="FF0000"/>
            </a:solidFill>
          </a:endParaRPr>
        </a:p>
      </dgm:t>
    </dgm:pt>
    <dgm:pt modelId="{31A4F4FA-6743-4237-978E-3C0F106CB502}" type="parTrans" cxnId="{2A4E0C1F-A68E-42D7-B7E3-D6CA547AFAE7}">
      <dgm:prSet/>
      <dgm:spPr/>
      <dgm:t>
        <a:bodyPr/>
        <a:lstStyle/>
        <a:p>
          <a:endParaRPr lang="ru-RU"/>
        </a:p>
      </dgm:t>
    </dgm:pt>
    <dgm:pt modelId="{FF75FB9F-B49C-49BB-BB24-949F6DDD30B7}" type="sibTrans" cxnId="{2A4E0C1F-A68E-42D7-B7E3-D6CA547AFAE7}">
      <dgm:prSet/>
      <dgm:spPr/>
      <dgm:t>
        <a:bodyPr/>
        <a:lstStyle/>
        <a:p>
          <a:endParaRPr lang="ru-RU"/>
        </a:p>
      </dgm:t>
    </dgm:pt>
    <dgm:pt modelId="{9F3D15E7-183E-4168-819E-A5AE67C70800}">
      <dgm:prSet phldrT="[Текст]" custT="1"/>
      <dgm:spPr/>
      <dgm:t>
        <a:bodyPr/>
        <a:lstStyle/>
        <a:p>
          <a:r>
            <a:rPr lang="ru-RU" sz="1400" dirty="0" smtClean="0">
              <a:solidFill>
                <a:srgbClr val="FF0000"/>
              </a:solidFill>
            </a:rPr>
            <a:t>3. Утверждение проекта бюджета</a:t>
          </a:r>
          <a:endParaRPr lang="ru-RU" sz="1400" dirty="0">
            <a:solidFill>
              <a:srgbClr val="FF0000"/>
            </a:solidFill>
          </a:endParaRPr>
        </a:p>
      </dgm:t>
    </dgm:pt>
    <dgm:pt modelId="{93FA7CE8-AEE6-43B9-836C-3F03118B3842}" type="parTrans" cxnId="{1F516231-CCDD-42EE-A016-172EBE13908E}">
      <dgm:prSet/>
      <dgm:spPr/>
      <dgm:t>
        <a:bodyPr/>
        <a:lstStyle/>
        <a:p>
          <a:endParaRPr lang="ru-RU"/>
        </a:p>
      </dgm:t>
    </dgm:pt>
    <dgm:pt modelId="{A8C7CFE1-1740-4D3F-B2CD-CE863C4043BC}" type="sibTrans" cxnId="{1F516231-CCDD-42EE-A016-172EBE13908E}">
      <dgm:prSet/>
      <dgm:spPr/>
      <dgm:t>
        <a:bodyPr/>
        <a:lstStyle/>
        <a:p>
          <a:endParaRPr lang="ru-RU"/>
        </a:p>
      </dgm:t>
    </dgm:pt>
    <dgm:pt modelId="{01A86283-4B1C-4FDB-903B-896A03C158D5}">
      <dgm:prSet phldrT="[Текст]" custT="1"/>
      <dgm:spPr/>
      <dgm:t>
        <a:bodyPr/>
        <a:lstStyle/>
        <a:p>
          <a:r>
            <a:rPr lang="ru-RU" sz="1400" dirty="0" smtClean="0">
              <a:solidFill>
                <a:srgbClr val="FF0000"/>
              </a:solidFill>
            </a:rPr>
            <a:t>5. </a:t>
          </a:r>
          <a:r>
            <a:rPr lang="ru-RU" sz="1200" dirty="0" smtClean="0">
              <a:solidFill>
                <a:srgbClr val="FF0000"/>
              </a:solidFill>
            </a:rPr>
            <a:t>Рассмотрение и утверждение отчета об исполнении бюджета</a:t>
          </a:r>
          <a:endParaRPr lang="ru-RU" sz="1200" dirty="0">
            <a:solidFill>
              <a:srgbClr val="FF0000"/>
            </a:solidFill>
          </a:endParaRPr>
        </a:p>
      </dgm:t>
    </dgm:pt>
    <dgm:pt modelId="{73D9929A-4AE6-4F97-BA74-8AFCD9A206B7}" type="parTrans" cxnId="{C0312426-55AA-4ACA-B48B-800E5E458D39}">
      <dgm:prSet/>
      <dgm:spPr/>
      <dgm:t>
        <a:bodyPr/>
        <a:lstStyle/>
        <a:p>
          <a:endParaRPr lang="ru-RU"/>
        </a:p>
      </dgm:t>
    </dgm:pt>
    <dgm:pt modelId="{324A3824-7E2F-4853-8FBF-DF5B456D79E9}" type="sibTrans" cxnId="{C0312426-55AA-4ACA-B48B-800E5E458D39}">
      <dgm:prSet/>
      <dgm:spPr/>
      <dgm:t>
        <a:bodyPr/>
        <a:lstStyle/>
        <a:p>
          <a:endParaRPr lang="ru-RU"/>
        </a:p>
      </dgm:t>
    </dgm:pt>
    <dgm:pt modelId="{11CB86F8-31C1-4608-BCC5-247E331BAD1E}">
      <dgm:prSet custT="1"/>
      <dgm:spPr/>
      <dgm:t>
        <a:bodyPr/>
        <a:lstStyle/>
        <a:p>
          <a:r>
            <a:rPr lang="ru-RU" sz="1400" dirty="0" smtClean="0">
              <a:solidFill>
                <a:srgbClr val="FF0000"/>
              </a:solidFill>
            </a:rPr>
            <a:t>2. Рассмотрение проекта бюджета</a:t>
          </a:r>
          <a:endParaRPr lang="ru-RU" sz="1400" dirty="0">
            <a:solidFill>
              <a:srgbClr val="FF0000"/>
            </a:solidFill>
          </a:endParaRPr>
        </a:p>
      </dgm:t>
    </dgm:pt>
    <dgm:pt modelId="{5E6F24EC-07DA-4409-8D2A-E1F358F0D53E}" type="parTrans" cxnId="{D415ADF1-643B-4A0F-B68B-81FC7B7C6D2F}">
      <dgm:prSet/>
      <dgm:spPr/>
      <dgm:t>
        <a:bodyPr/>
        <a:lstStyle/>
        <a:p>
          <a:endParaRPr lang="ru-RU"/>
        </a:p>
      </dgm:t>
    </dgm:pt>
    <dgm:pt modelId="{F5A553B9-EFFA-4E17-A2E0-9DF789FF44C5}" type="sibTrans" cxnId="{D415ADF1-643B-4A0F-B68B-81FC7B7C6D2F}">
      <dgm:prSet/>
      <dgm:spPr/>
      <dgm:t>
        <a:bodyPr/>
        <a:lstStyle/>
        <a:p>
          <a:endParaRPr lang="ru-RU"/>
        </a:p>
      </dgm:t>
    </dgm:pt>
    <dgm:pt modelId="{84644A64-B651-4593-8A15-954557571337}">
      <dgm:prSet custT="1"/>
      <dgm:spPr/>
      <dgm:t>
        <a:bodyPr/>
        <a:lstStyle/>
        <a:p>
          <a:r>
            <a:rPr lang="ru-RU" sz="1400" dirty="0" smtClean="0">
              <a:solidFill>
                <a:srgbClr val="FF0000"/>
              </a:solidFill>
            </a:rPr>
            <a:t>4. Исполнение бюджета</a:t>
          </a:r>
          <a:endParaRPr lang="ru-RU" sz="1400" dirty="0">
            <a:solidFill>
              <a:srgbClr val="FF0000"/>
            </a:solidFill>
          </a:endParaRPr>
        </a:p>
      </dgm:t>
    </dgm:pt>
    <dgm:pt modelId="{EEC18031-8BE0-4AC6-8896-41712D10D7F6}" type="parTrans" cxnId="{5A6B04EB-E725-4701-BA93-BCA07199DFCB}">
      <dgm:prSet/>
      <dgm:spPr/>
      <dgm:t>
        <a:bodyPr/>
        <a:lstStyle/>
        <a:p>
          <a:endParaRPr lang="ru-RU"/>
        </a:p>
      </dgm:t>
    </dgm:pt>
    <dgm:pt modelId="{EC2C1A17-C727-4AEC-86B8-96324E5FB060}" type="sibTrans" cxnId="{5A6B04EB-E725-4701-BA93-BCA07199DFCB}">
      <dgm:prSet/>
      <dgm:spPr/>
      <dgm:t>
        <a:bodyPr/>
        <a:lstStyle/>
        <a:p>
          <a:endParaRPr lang="ru-RU"/>
        </a:p>
      </dgm:t>
    </dgm:pt>
    <dgm:pt modelId="{0C77ABED-EBC0-4BC4-A3FD-1FE5F1B8C1B4}" type="pres">
      <dgm:prSet presAssocID="{195A0E0D-9849-4724-AEF3-DAF6E0352555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44FBBE1E-4E9F-42BF-97B9-A7457F031DE6}" type="pres">
      <dgm:prSet presAssocID="{824CACDD-E03A-427C-8B7A-DB5388A5BD8D}" presName="hierRoot1" presStyleCnt="0"/>
      <dgm:spPr/>
      <dgm:t>
        <a:bodyPr/>
        <a:lstStyle/>
        <a:p>
          <a:endParaRPr lang="ru-RU"/>
        </a:p>
      </dgm:t>
    </dgm:pt>
    <dgm:pt modelId="{5B65E529-C9BD-4DBC-A273-E4C7FEC01CA8}" type="pres">
      <dgm:prSet presAssocID="{824CACDD-E03A-427C-8B7A-DB5388A5BD8D}" presName="composite" presStyleCnt="0"/>
      <dgm:spPr/>
      <dgm:t>
        <a:bodyPr/>
        <a:lstStyle/>
        <a:p>
          <a:endParaRPr lang="ru-RU"/>
        </a:p>
      </dgm:t>
    </dgm:pt>
    <dgm:pt modelId="{D2872CF3-B32C-4525-9B1B-EC3141AD7287}" type="pres">
      <dgm:prSet presAssocID="{824CACDD-E03A-427C-8B7A-DB5388A5BD8D}" presName="background" presStyleLbl="node0" presStyleIdx="0" presStyleCnt="1"/>
      <dgm:spPr/>
      <dgm:t>
        <a:bodyPr/>
        <a:lstStyle/>
        <a:p>
          <a:endParaRPr lang="ru-RU"/>
        </a:p>
      </dgm:t>
    </dgm:pt>
    <dgm:pt modelId="{6426138E-ACB8-4969-BB99-66BAA05C46EC}" type="pres">
      <dgm:prSet presAssocID="{824CACDD-E03A-427C-8B7A-DB5388A5BD8D}" presName="text" presStyleLbl="fgAcc0" presStyleIdx="0" presStyleCnt="1" custScaleX="17911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E014F01-2AE5-4F40-89D2-40EACB90FA52}" type="pres">
      <dgm:prSet presAssocID="{824CACDD-E03A-427C-8B7A-DB5388A5BD8D}" presName="hierChild2" presStyleCnt="0"/>
      <dgm:spPr/>
      <dgm:t>
        <a:bodyPr/>
        <a:lstStyle/>
        <a:p>
          <a:endParaRPr lang="ru-RU"/>
        </a:p>
      </dgm:t>
    </dgm:pt>
    <dgm:pt modelId="{E873F80D-94E2-4CCD-9EA0-1F60A5B2E268}" type="pres">
      <dgm:prSet presAssocID="{31A4F4FA-6743-4237-978E-3C0F106CB502}" presName="Name10" presStyleLbl="parChTrans1D2" presStyleIdx="0" presStyleCnt="5"/>
      <dgm:spPr/>
      <dgm:t>
        <a:bodyPr/>
        <a:lstStyle/>
        <a:p>
          <a:endParaRPr lang="ru-RU"/>
        </a:p>
      </dgm:t>
    </dgm:pt>
    <dgm:pt modelId="{A2075136-0CF0-476E-BB49-0A84F302153E}" type="pres">
      <dgm:prSet presAssocID="{81ED6989-DB09-4163-9FE8-4274D9FB393B}" presName="hierRoot2" presStyleCnt="0"/>
      <dgm:spPr/>
      <dgm:t>
        <a:bodyPr/>
        <a:lstStyle/>
        <a:p>
          <a:endParaRPr lang="ru-RU"/>
        </a:p>
      </dgm:t>
    </dgm:pt>
    <dgm:pt modelId="{0C3535C4-F0D5-4BDA-A9F9-EF792754C3B3}" type="pres">
      <dgm:prSet presAssocID="{81ED6989-DB09-4163-9FE8-4274D9FB393B}" presName="composite2" presStyleCnt="0"/>
      <dgm:spPr/>
      <dgm:t>
        <a:bodyPr/>
        <a:lstStyle/>
        <a:p>
          <a:endParaRPr lang="ru-RU"/>
        </a:p>
      </dgm:t>
    </dgm:pt>
    <dgm:pt modelId="{2E5B6AC2-E12D-4ED8-9C1D-FAAE67960CE0}" type="pres">
      <dgm:prSet presAssocID="{81ED6989-DB09-4163-9FE8-4274D9FB393B}" presName="background2" presStyleLbl="node2" presStyleIdx="0" presStyleCnt="5"/>
      <dgm:spPr/>
      <dgm:t>
        <a:bodyPr/>
        <a:lstStyle/>
        <a:p>
          <a:endParaRPr lang="ru-RU"/>
        </a:p>
      </dgm:t>
    </dgm:pt>
    <dgm:pt modelId="{D4511F05-33EA-4755-A26E-A66590C7B47B}" type="pres">
      <dgm:prSet presAssocID="{81ED6989-DB09-4163-9FE8-4274D9FB393B}" presName="text2" presStyleLbl="fgAcc2" presStyleIdx="0" presStyleCnt="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ADE008F-1088-4A92-B054-E0A4619E380F}" type="pres">
      <dgm:prSet presAssocID="{81ED6989-DB09-4163-9FE8-4274D9FB393B}" presName="hierChild3" presStyleCnt="0"/>
      <dgm:spPr/>
      <dgm:t>
        <a:bodyPr/>
        <a:lstStyle/>
        <a:p>
          <a:endParaRPr lang="ru-RU"/>
        </a:p>
      </dgm:t>
    </dgm:pt>
    <dgm:pt modelId="{E792E673-F2A4-4105-9ADC-99182F49AFFF}" type="pres">
      <dgm:prSet presAssocID="{5E6F24EC-07DA-4409-8D2A-E1F358F0D53E}" presName="Name10" presStyleLbl="parChTrans1D2" presStyleIdx="1" presStyleCnt="5"/>
      <dgm:spPr/>
      <dgm:t>
        <a:bodyPr/>
        <a:lstStyle/>
        <a:p>
          <a:endParaRPr lang="ru-RU"/>
        </a:p>
      </dgm:t>
    </dgm:pt>
    <dgm:pt modelId="{2307ACB2-AFE9-431B-ADE7-95D9B7DF7D1A}" type="pres">
      <dgm:prSet presAssocID="{11CB86F8-31C1-4608-BCC5-247E331BAD1E}" presName="hierRoot2" presStyleCnt="0"/>
      <dgm:spPr/>
      <dgm:t>
        <a:bodyPr/>
        <a:lstStyle/>
        <a:p>
          <a:endParaRPr lang="ru-RU"/>
        </a:p>
      </dgm:t>
    </dgm:pt>
    <dgm:pt modelId="{4EFEED17-5D8A-4BCA-93C7-8192FB47CDFF}" type="pres">
      <dgm:prSet presAssocID="{11CB86F8-31C1-4608-BCC5-247E331BAD1E}" presName="composite2" presStyleCnt="0"/>
      <dgm:spPr/>
      <dgm:t>
        <a:bodyPr/>
        <a:lstStyle/>
        <a:p>
          <a:endParaRPr lang="ru-RU"/>
        </a:p>
      </dgm:t>
    </dgm:pt>
    <dgm:pt modelId="{52524F25-3EE4-4B78-82E5-0001E6A02839}" type="pres">
      <dgm:prSet presAssocID="{11CB86F8-31C1-4608-BCC5-247E331BAD1E}" presName="background2" presStyleLbl="node2" presStyleIdx="1" presStyleCnt="5"/>
      <dgm:spPr/>
      <dgm:t>
        <a:bodyPr/>
        <a:lstStyle/>
        <a:p>
          <a:endParaRPr lang="ru-RU"/>
        </a:p>
      </dgm:t>
    </dgm:pt>
    <dgm:pt modelId="{F39417DF-285A-4D67-B786-C32E5BF7F0FB}" type="pres">
      <dgm:prSet presAssocID="{11CB86F8-31C1-4608-BCC5-247E331BAD1E}" presName="text2" presStyleLbl="fgAcc2" presStyleIdx="1" presStyleCnt="5" custScaleX="117515" custLinFactNeighborX="-2809" custLinFactNeighborY="-293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12BC9E6-2FE4-4037-BEEF-245B2223CA85}" type="pres">
      <dgm:prSet presAssocID="{11CB86F8-31C1-4608-BCC5-247E331BAD1E}" presName="hierChild3" presStyleCnt="0"/>
      <dgm:spPr/>
      <dgm:t>
        <a:bodyPr/>
        <a:lstStyle/>
        <a:p>
          <a:endParaRPr lang="ru-RU"/>
        </a:p>
      </dgm:t>
    </dgm:pt>
    <dgm:pt modelId="{71AFE97F-46B7-4E82-B481-DFC2F56D0F91}" type="pres">
      <dgm:prSet presAssocID="{93FA7CE8-AEE6-43B9-836C-3F03118B3842}" presName="Name10" presStyleLbl="parChTrans1D2" presStyleIdx="2" presStyleCnt="5"/>
      <dgm:spPr/>
      <dgm:t>
        <a:bodyPr/>
        <a:lstStyle/>
        <a:p>
          <a:endParaRPr lang="ru-RU"/>
        </a:p>
      </dgm:t>
    </dgm:pt>
    <dgm:pt modelId="{6F639CB2-A039-4F9A-A2CC-83D15E7D82F9}" type="pres">
      <dgm:prSet presAssocID="{9F3D15E7-183E-4168-819E-A5AE67C70800}" presName="hierRoot2" presStyleCnt="0"/>
      <dgm:spPr/>
      <dgm:t>
        <a:bodyPr/>
        <a:lstStyle/>
        <a:p>
          <a:endParaRPr lang="ru-RU"/>
        </a:p>
      </dgm:t>
    </dgm:pt>
    <dgm:pt modelId="{FA41E6DE-5AE0-456B-A006-0CC4FF543A2D}" type="pres">
      <dgm:prSet presAssocID="{9F3D15E7-183E-4168-819E-A5AE67C70800}" presName="composite2" presStyleCnt="0"/>
      <dgm:spPr/>
      <dgm:t>
        <a:bodyPr/>
        <a:lstStyle/>
        <a:p>
          <a:endParaRPr lang="ru-RU"/>
        </a:p>
      </dgm:t>
    </dgm:pt>
    <dgm:pt modelId="{6ED78C50-CAEB-46A5-8C6A-2AC944F1FBB4}" type="pres">
      <dgm:prSet presAssocID="{9F3D15E7-183E-4168-819E-A5AE67C70800}" presName="background2" presStyleLbl="node2" presStyleIdx="2" presStyleCnt="5"/>
      <dgm:spPr/>
      <dgm:t>
        <a:bodyPr/>
        <a:lstStyle/>
        <a:p>
          <a:endParaRPr lang="ru-RU"/>
        </a:p>
      </dgm:t>
    </dgm:pt>
    <dgm:pt modelId="{7DCDE9B0-2532-4A79-9F16-DD3ACF5901A5}" type="pres">
      <dgm:prSet presAssocID="{9F3D15E7-183E-4168-819E-A5AE67C70800}" presName="text2" presStyleLbl="fgAcc2" presStyleIdx="2" presStyleCnt="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279F698-0FD1-49A6-94A9-6E7BF4847B7B}" type="pres">
      <dgm:prSet presAssocID="{9F3D15E7-183E-4168-819E-A5AE67C70800}" presName="hierChild3" presStyleCnt="0"/>
      <dgm:spPr/>
      <dgm:t>
        <a:bodyPr/>
        <a:lstStyle/>
        <a:p>
          <a:endParaRPr lang="ru-RU"/>
        </a:p>
      </dgm:t>
    </dgm:pt>
    <dgm:pt modelId="{3ECADF0E-5708-4AC5-B3AC-6082EBC07E69}" type="pres">
      <dgm:prSet presAssocID="{EEC18031-8BE0-4AC6-8896-41712D10D7F6}" presName="Name10" presStyleLbl="parChTrans1D2" presStyleIdx="3" presStyleCnt="5"/>
      <dgm:spPr/>
      <dgm:t>
        <a:bodyPr/>
        <a:lstStyle/>
        <a:p>
          <a:endParaRPr lang="ru-RU"/>
        </a:p>
      </dgm:t>
    </dgm:pt>
    <dgm:pt modelId="{AEA4803A-979A-416A-8DE3-2C8A9332869F}" type="pres">
      <dgm:prSet presAssocID="{84644A64-B651-4593-8A15-954557571337}" presName="hierRoot2" presStyleCnt="0"/>
      <dgm:spPr/>
      <dgm:t>
        <a:bodyPr/>
        <a:lstStyle/>
        <a:p>
          <a:endParaRPr lang="ru-RU"/>
        </a:p>
      </dgm:t>
    </dgm:pt>
    <dgm:pt modelId="{590083C8-D6C9-450E-AD41-1D3D472C194D}" type="pres">
      <dgm:prSet presAssocID="{84644A64-B651-4593-8A15-954557571337}" presName="composite2" presStyleCnt="0"/>
      <dgm:spPr/>
      <dgm:t>
        <a:bodyPr/>
        <a:lstStyle/>
        <a:p>
          <a:endParaRPr lang="ru-RU"/>
        </a:p>
      </dgm:t>
    </dgm:pt>
    <dgm:pt modelId="{FAFFF9C2-82C2-4460-B679-ADD96A6CADEE}" type="pres">
      <dgm:prSet presAssocID="{84644A64-B651-4593-8A15-954557571337}" presName="background2" presStyleLbl="node2" presStyleIdx="3" presStyleCnt="5"/>
      <dgm:spPr/>
      <dgm:t>
        <a:bodyPr/>
        <a:lstStyle/>
        <a:p>
          <a:endParaRPr lang="ru-RU"/>
        </a:p>
      </dgm:t>
    </dgm:pt>
    <dgm:pt modelId="{F78156E0-ACAA-4B37-B0D2-7FDFAD977343}" type="pres">
      <dgm:prSet presAssocID="{84644A64-B651-4593-8A15-954557571337}" presName="text2" presStyleLbl="fgAcc2" presStyleIdx="3" presStyleCnt="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0C53273-105A-4C72-8031-D78053DD61B7}" type="pres">
      <dgm:prSet presAssocID="{84644A64-B651-4593-8A15-954557571337}" presName="hierChild3" presStyleCnt="0"/>
      <dgm:spPr/>
      <dgm:t>
        <a:bodyPr/>
        <a:lstStyle/>
        <a:p>
          <a:endParaRPr lang="ru-RU"/>
        </a:p>
      </dgm:t>
    </dgm:pt>
    <dgm:pt modelId="{BD837090-598B-4CCC-B853-9D93609E71FC}" type="pres">
      <dgm:prSet presAssocID="{73D9929A-4AE6-4F97-BA74-8AFCD9A206B7}" presName="Name10" presStyleLbl="parChTrans1D2" presStyleIdx="4" presStyleCnt="5"/>
      <dgm:spPr/>
      <dgm:t>
        <a:bodyPr/>
        <a:lstStyle/>
        <a:p>
          <a:endParaRPr lang="ru-RU"/>
        </a:p>
      </dgm:t>
    </dgm:pt>
    <dgm:pt modelId="{94E54A6E-F4DE-4B2F-B648-B584014B0BB3}" type="pres">
      <dgm:prSet presAssocID="{01A86283-4B1C-4FDB-903B-896A03C158D5}" presName="hierRoot2" presStyleCnt="0"/>
      <dgm:spPr/>
      <dgm:t>
        <a:bodyPr/>
        <a:lstStyle/>
        <a:p>
          <a:endParaRPr lang="ru-RU"/>
        </a:p>
      </dgm:t>
    </dgm:pt>
    <dgm:pt modelId="{825AFE1A-E8E5-4A83-8753-990E31038B11}" type="pres">
      <dgm:prSet presAssocID="{01A86283-4B1C-4FDB-903B-896A03C158D5}" presName="composite2" presStyleCnt="0"/>
      <dgm:spPr/>
      <dgm:t>
        <a:bodyPr/>
        <a:lstStyle/>
        <a:p>
          <a:endParaRPr lang="ru-RU"/>
        </a:p>
      </dgm:t>
    </dgm:pt>
    <dgm:pt modelId="{0FB2C99B-2D37-4F8F-AF87-B35C04660D6F}" type="pres">
      <dgm:prSet presAssocID="{01A86283-4B1C-4FDB-903B-896A03C158D5}" presName="background2" presStyleLbl="node2" presStyleIdx="4" presStyleCnt="5"/>
      <dgm:spPr/>
      <dgm:t>
        <a:bodyPr/>
        <a:lstStyle/>
        <a:p>
          <a:endParaRPr lang="ru-RU"/>
        </a:p>
      </dgm:t>
    </dgm:pt>
    <dgm:pt modelId="{2795457A-1383-4B37-9369-F3AAC8D7D814}" type="pres">
      <dgm:prSet presAssocID="{01A86283-4B1C-4FDB-903B-896A03C158D5}" presName="text2" presStyleLbl="fgAcc2" presStyleIdx="4" presStyleCnt="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BA1F41E-0467-474D-B566-86A14B01058F}" type="pres">
      <dgm:prSet presAssocID="{01A86283-4B1C-4FDB-903B-896A03C158D5}" presName="hierChild3" presStyleCnt="0"/>
      <dgm:spPr/>
      <dgm:t>
        <a:bodyPr/>
        <a:lstStyle/>
        <a:p>
          <a:endParaRPr lang="ru-RU"/>
        </a:p>
      </dgm:t>
    </dgm:pt>
  </dgm:ptLst>
  <dgm:cxnLst>
    <dgm:cxn modelId="{D9D53D1F-F297-4646-8038-BC9B6CFAC7B2}" srcId="{195A0E0D-9849-4724-AEF3-DAF6E0352555}" destId="{824CACDD-E03A-427C-8B7A-DB5388A5BD8D}" srcOrd="0" destOrd="0" parTransId="{98FF42E5-00CB-4382-9B3C-C8B747CB8354}" sibTransId="{59450F6E-F953-4DD1-B3B0-A181A73D2900}"/>
    <dgm:cxn modelId="{5A651743-E5CC-4929-AB74-F2150FD285E7}" type="presOf" srcId="{195A0E0D-9849-4724-AEF3-DAF6E0352555}" destId="{0C77ABED-EBC0-4BC4-A3FD-1FE5F1B8C1B4}" srcOrd="0" destOrd="0" presId="urn:microsoft.com/office/officeart/2005/8/layout/hierarchy1"/>
    <dgm:cxn modelId="{5A6B04EB-E725-4701-BA93-BCA07199DFCB}" srcId="{824CACDD-E03A-427C-8B7A-DB5388A5BD8D}" destId="{84644A64-B651-4593-8A15-954557571337}" srcOrd="3" destOrd="0" parTransId="{EEC18031-8BE0-4AC6-8896-41712D10D7F6}" sibTransId="{EC2C1A17-C727-4AEC-86B8-96324E5FB060}"/>
    <dgm:cxn modelId="{77804B54-D7E1-4144-B4F1-5FFCB46FA147}" type="presOf" srcId="{84644A64-B651-4593-8A15-954557571337}" destId="{F78156E0-ACAA-4B37-B0D2-7FDFAD977343}" srcOrd="0" destOrd="0" presId="urn:microsoft.com/office/officeart/2005/8/layout/hierarchy1"/>
    <dgm:cxn modelId="{4ECAEA0C-A23D-402F-A27A-9B9604811158}" type="presOf" srcId="{81ED6989-DB09-4163-9FE8-4274D9FB393B}" destId="{D4511F05-33EA-4755-A26E-A66590C7B47B}" srcOrd="0" destOrd="0" presId="urn:microsoft.com/office/officeart/2005/8/layout/hierarchy1"/>
    <dgm:cxn modelId="{1F95C44D-FC78-4B5A-9A38-C866D5851E41}" type="presOf" srcId="{31A4F4FA-6743-4237-978E-3C0F106CB502}" destId="{E873F80D-94E2-4CCD-9EA0-1F60A5B2E268}" srcOrd="0" destOrd="0" presId="urn:microsoft.com/office/officeart/2005/8/layout/hierarchy1"/>
    <dgm:cxn modelId="{2A4E0C1F-A68E-42D7-B7E3-D6CA547AFAE7}" srcId="{824CACDD-E03A-427C-8B7A-DB5388A5BD8D}" destId="{81ED6989-DB09-4163-9FE8-4274D9FB393B}" srcOrd="0" destOrd="0" parTransId="{31A4F4FA-6743-4237-978E-3C0F106CB502}" sibTransId="{FF75FB9F-B49C-49BB-BB24-949F6DDD30B7}"/>
    <dgm:cxn modelId="{B717FAC1-5350-46D5-8021-2BDA5956C19F}" type="presOf" srcId="{5E6F24EC-07DA-4409-8D2A-E1F358F0D53E}" destId="{E792E673-F2A4-4105-9ADC-99182F49AFFF}" srcOrd="0" destOrd="0" presId="urn:microsoft.com/office/officeart/2005/8/layout/hierarchy1"/>
    <dgm:cxn modelId="{05EC3649-1CE5-46A3-B33A-1C6ED058BBEC}" type="presOf" srcId="{01A86283-4B1C-4FDB-903B-896A03C158D5}" destId="{2795457A-1383-4B37-9369-F3AAC8D7D814}" srcOrd="0" destOrd="0" presId="urn:microsoft.com/office/officeart/2005/8/layout/hierarchy1"/>
    <dgm:cxn modelId="{0FCCB3E7-D540-4F2B-BE51-80A43D50F945}" type="presOf" srcId="{73D9929A-4AE6-4F97-BA74-8AFCD9A206B7}" destId="{BD837090-598B-4CCC-B853-9D93609E71FC}" srcOrd="0" destOrd="0" presId="urn:microsoft.com/office/officeart/2005/8/layout/hierarchy1"/>
    <dgm:cxn modelId="{1F516231-CCDD-42EE-A016-172EBE13908E}" srcId="{824CACDD-E03A-427C-8B7A-DB5388A5BD8D}" destId="{9F3D15E7-183E-4168-819E-A5AE67C70800}" srcOrd="2" destOrd="0" parTransId="{93FA7CE8-AEE6-43B9-836C-3F03118B3842}" sibTransId="{A8C7CFE1-1740-4D3F-B2CD-CE863C4043BC}"/>
    <dgm:cxn modelId="{20FC5514-C792-43B9-A8D8-9E07C8A12660}" type="presOf" srcId="{11CB86F8-31C1-4608-BCC5-247E331BAD1E}" destId="{F39417DF-285A-4D67-B786-C32E5BF7F0FB}" srcOrd="0" destOrd="0" presId="urn:microsoft.com/office/officeart/2005/8/layout/hierarchy1"/>
    <dgm:cxn modelId="{7402DEEE-75A6-4EE6-8533-68A1500CB52D}" type="presOf" srcId="{824CACDD-E03A-427C-8B7A-DB5388A5BD8D}" destId="{6426138E-ACB8-4969-BB99-66BAA05C46EC}" srcOrd="0" destOrd="0" presId="urn:microsoft.com/office/officeart/2005/8/layout/hierarchy1"/>
    <dgm:cxn modelId="{DAEDEF5C-7DE5-4B97-B326-13B55BABF4B2}" type="presOf" srcId="{93FA7CE8-AEE6-43B9-836C-3F03118B3842}" destId="{71AFE97F-46B7-4E82-B481-DFC2F56D0F91}" srcOrd="0" destOrd="0" presId="urn:microsoft.com/office/officeart/2005/8/layout/hierarchy1"/>
    <dgm:cxn modelId="{D6F63D89-B2AF-492F-8D1A-CA0C41C8EEE2}" type="presOf" srcId="{9F3D15E7-183E-4168-819E-A5AE67C70800}" destId="{7DCDE9B0-2532-4A79-9F16-DD3ACF5901A5}" srcOrd="0" destOrd="0" presId="urn:microsoft.com/office/officeart/2005/8/layout/hierarchy1"/>
    <dgm:cxn modelId="{D415ADF1-643B-4A0F-B68B-81FC7B7C6D2F}" srcId="{824CACDD-E03A-427C-8B7A-DB5388A5BD8D}" destId="{11CB86F8-31C1-4608-BCC5-247E331BAD1E}" srcOrd="1" destOrd="0" parTransId="{5E6F24EC-07DA-4409-8D2A-E1F358F0D53E}" sibTransId="{F5A553B9-EFFA-4E17-A2E0-9DF789FF44C5}"/>
    <dgm:cxn modelId="{C0312426-55AA-4ACA-B48B-800E5E458D39}" srcId="{824CACDD-E03A-427C-8B7A-DB5388A5BD8D}" destId="{01A86283-4B1C-4FDB-903B-896A03C158D5}" srcOrd="4" destOrd="0" parTransId="{73D9929A-4AE6-4F97-BA74-8AFCD9A206B7}" sibTransId="{324A3824-7E2F-4853-8FBF-DF5B456D79E9}"/>
    <dgm:cxn modelId="{95AC3C7E-2516-475F-879C-8CF11C526EFC}" type="presOf" srcId="{EEC18031-8BE0-4AC6-8896-41712D10D7F6}" destId="{3ECADF0E-5708-4AC5-B3AC-6082EBC07E69}" srcOrd="0" destOrd="0" presId="urn:microsoft.com/office/officeart/2005/8/layout/hierarchy1"/>
    <dgm:cxn modelId="{F9F07227-EE13-482F-B36F-699BEF81CF5A}" type="presParOf" srcId="{0C77ABED-EBC0-4BC4-A3FD-1FE5F1B8C1B4}" destId="{44FBBE1E-4E9F-42BF-97B9-A7457F031DE6}" srcOrd="0" destOrd="0" presId="urn:microsoft.com/office/officeart/2005/8/layout/hierarchy1"/>
    <dgm:cxn modelId="{E0EB5349-9E84-4F1B-B1B6-5559939B2408}" type="presParOf" srcId="{44FBBE1E-4E9F-42BF-97B9-A7457F031DE6}" destId="{5B65E529-C9BD-4DBC-A273-E4C7FEC01CA8}" srcOrd="0" destOrd="0" presId="urn:microsoft.com/office/officeart/2005/8/layout/hierarchy1"/>
    <dgm:cxn modelId="{A9602B72-ACFB-4540-AF79-263CA74E6E5F}" type="presParOf" srcId="{5B65E529-C9BD-4DBC-A273-E4C7FEC01CA8}" destId="{D2872CF3-B32C-4525-9B1B-EC3141AD7287}" srcOrd="0" destOrd="0" presId="urn:microsoft.com/office/officeart/2005/8/layout/hierarchy1"/>
    <dgm:cxn modelId="{A8DD257D-FEF3-43DB-87D2-0A25B4B09458}" type="presParOf" srcId="{5B65E529-C9BD-4DBC-A273-E4C7FEC01CA8}" destId="{6426138E-ACB8-4969-BB99-66BAA05C46EC}" srcOrd="1" destOrd="0" presId="urn:microsoft.com/office/officeart/2005/8/layout/hierarchy1"/>
    <dgm:cxn modelId="{B22A12B9-3394-4034-B2E8-42B58D8AAE1B}" type="presParOf" srcId="{44FBBE1E-4E9F-42BF-97B9-A7457F031DE6}" destId="{0E014F01-2AE5-4F40-89D2-40EACB90FA52}" srcOrd="1" destOrd="0" presId="urn:microsoft.com/office/officeart/2005/8/layout/hierarchy1"/>
    <dgm:cxn modelId="{2A174AA2-9B35-4DF0-91BC-F5553169AA40}" type="presParOf" srcId="{0E014F01-2AE5-4F40-89D2-40EACB90FA52}" destId="{E873F80D-94E2-4CCD-9EA0-1F60A5B2E268}" srcOrd="0" destOrd="0" presId="urn:microsoft.com/office/officeart/2005/8/layout/hierarchy1"/>
    <dgm:cxn modelId="{AD0B8655-4604-4DAB-9C6E-D099277A3991}" type="presParOf" srcId="{0E014F01-2AE5-4F40-89D2-40EACB90FA52}" destId="{A2075136-0CF0-476E-BB49-0A84F302153E}" srcOrd="1" destOrd="0" presId="urn:microsoft.com/office/officeart/2005/8/layout/hierarchy1"/>
    <dgm:cxn modelId="{B789191A-A762-445C-8A8B-1BE05B681A0A}" type="presParOf" srcId="{A2075136-0CF0-476E-BB49-0A84F302153E}" destId="{0C3535C4-F0D5-4BDA-A9F9-EF792754C3B3}" srcOrd="0" destOrd="0" presId="urn:microsoft.com/office/officeart/2005/8/layout/hierarchy1"/>
    <dgm:cxn modelId="{F14AB8C1-C812-4CE4-99A1-E8CF02331CA7}" type="presParOf" srcId="{0C3535C4-F0D5-4BDA-A9F9-EF792754C3B3}" destId="{2E5B6AC2-E12D-4ED8-9C1D-FAAE67960CE0}" srcOrd="0" destOrd="0" presId="urn:microsoft.com/office/officeart/2005/8/layout/hierarchy1"/>
    <dgm:cxn modelId="{DB805626-1B86-4364-A85B-F00CCB06F98D}" type="presParOf" srcId="{0C3535C4-F0D5-4BDA-A9F9-EF792754C3B3}" destId="{D4511F05-33EA-4755-A26E-A66590C7B47B}" srcOrd="1" destOrd="0" presId="urn:microsoft.com/office/officeart/2005/8/layout/hierarchy1"/>
    <dgm:cxn modelId="{7B9EBE1C-065E-42AF-B9EB-5D72497EC5BC}" type="presParOf" srcId="{A2075136-0CF0-476E-BB49-0A84F302153E}" destId="{6ADE008F-1088-4A92-B054-E0A4619E380F}" srcOrd="1" destOrd="0" presId="urn:microsoft.com/office/officeart/2005/8/layout/hierarchy1"/>
    <dgm:cxn modelId="{C68FE9F5-0977-482B-87B5-96DA2B2D19BE}" type="presParOf" srcId="{0E014F01-2AE5-4F40-89D2-40EACB90FA52}" destId="{E792E673-F2A4-4105-9ADC-99182F49AFFF}" srcOrd="2" destOrd="0" presId="urn:microsoft.com/office/officeart/2005/8/layout/hierarchy1"/>
    <dgm:cxn modelId="{C319967C-C956-44D1-940E-9A31E4D0095F}" type="presParOf" srcId="{0E014F01-2AE5-4F40-89D2-40EACB90FA52}" destId="{2307ACB2-AFE9-431B-ADE7-95D9B7DF7D1A}" srcOrd="3" destOrd="0" presId="urn:microsoft.com/office/officeart/2005/8/layout/hierarchy1"/>
    <dgm:cxn modelId="{5B145FA8-614C-46A3-95D6-6496B82C8E23}" type="presParOf" srcId="{2307ACB2-AFE9-431B-ADE7-95D9B7DF7D1A}" destId="{4EFEED17-5D8A-4BCA-93C7-8192FB47CDFF}" srcOrd="0" destOrd="0" presId="urn:microsoft.com/office/officeart/2005/8/layout/hierarchy1"/>
    <dgm:cxn modelId="{A55962AA-834C-40AB-84EE-DF68C8679C47}" type="presParOf" srcId="{4EFEED17-5D8A-4BCA-93C7-8192FB47CDFF}" destId="{52524F25-3EE4-4B78-82E5-0001E6A02839}" srcOrd="0" destOrd="0" presId="urn:microsoft.com/office/officeart/2005/8/layout/hierarchy1"/>
    <dgm:cxn modelId="{F3C3F745-E653-4325-A613-DB1FEE66A409}" type="presParOf" srcId="{4EFEED17-5D8A-4BCA-93C7-8192FB47CDFF}" destId="{F39417DF-285A-4D67-B786-C32E5BF7F0FB}" srcOrd="1" destOrd="0" presId="urn:microsoft.com/office/officeart/2005/8/layout/hierarchy1"/>
    <dgm:cxn modelId="{699D763F-C13C-4375-A2E0-B62C9DE1FD89}" type="presParOf" srcId="{2307ACB2-AFE9-431B-ADE7-95D9B7DF7D1A}" destId="{612BC9E6-2FE4-4037-BEEF-245B2223CA85}" srcOrd="1" destOrd="0" presId="urn:microsoft.com/office/officeart/2005/8/layout/hierarchy1"/>
    <dgm:cxn modelId="{82F19611-D85F-4337-83F9-A5DF766F46FE}" type="presParOf" srcId="{0E014F01-2AE5-4F40-89D2-40EACB90FA52}" destId="{71AFE97F-46B7-4E82-B481-DFC2F56D0F91}" srcOrd="4" destOrd="0" presId="urn:microsoft.com/office/officeart/2005/8/layout/hierarchy1"/>
    <dgm:cxn modelId="{3481FE93-41A0-49A5-AB25-8FCB98155DEF}" type="presParOf" srcId="{0E014F01-2AE5-4F40-89D2-40EACB90FA52}" destId="{6F639CB2-A039-4F9A-A2CC-83D15E7D82F9}" srcOrd="5" destOrd="0" presId="urn:microsoft.com/office/officeart/2005/8/layout/hierarchy1"/>
    <dgm:cxn modelId="{0A12712E-82C2-46A6-884A-52B5659BEB58}" type="presParOf" srcId="{6F639CB2-A039-4F9A-A2CC-83D15E7D82F9}" destId="{FA41E6DE-5AE0-456B-A006-0CC4FF543A2D}" srcOrd="0" destOrd="0" presId="urn:microsoft.com/office/officeart/2005/8/layout/hierarchy1"/>
    <dgm:cxn modelId="{011BBD7B-96F6-44C0-BA7B-E8934E078822}" type="presParOf" srcId="{FA41E6DE-5AE0-456B-A006-0CC4FF543A2D}" destId="{6ED78C50-CAEB-46A5-8C6A-2AC944F1FBB4}" srcOrd="0" destOrd="0" presId="urn:microsoft.com/office/officeart/2005/8/layout/hierarchy1"/>
    <dgm:cxn modelId="{D8CDA705-76A7-43EE-A399-AEECB006F304}" type="presParOf" srcId="{FA41E6DE-5AE0-456B-A006-0CC4FF543A2D}" destId="{7DCDE9B0-2532-4A79-9F16-DD3ACF5901A5}" srcOrd="1" destOrd="0" presId="urn:microsoft.com/office/officeart/2005/8/layout/hierarchy1"/>
    <dgm:cxn modelId="{E5FBBB80-CCA7-4B52-80A1-9B43FD9073F4}" type="presParOf" srcId="{6F639CB2-A039-4F9A-A2CC-83D15E7D82F9}" destId="{2279F698-0FD1-49A6-94A9-6E7BF4847B7B}" srcOrd="1" destOrd="0" presId="urn:microsoft.com/office/officeart/2005/8/layout/hierarchy1"/>
    <dgm:cxn modelId="{87B22F6E-BB22-42BB-B872-F65CD7EB55B0}" type="presParOf" srcId="{0E014F01-2AE5-4F40-89D2-40EACB90FA52}" destId="{3ECADF0E-5708-4AC5-B3AC-6082EBC07E69}" srcOrd="6" destOrd="0" presId="urn:microsoft.com/office/officeart/2005/8/layout/hierarchy1"/>
    <dgm:cxn modelId="{3185F1D0-A8BE-481D-AE64-414E9FC9F92F}" type="presParOf" srcId="{0E014F01-2AE5-4F40-89D2-40EACB90FA52}" destId="{AEA4803A-979A-416A-8DE3-2C8A9332869F}" srcOrd="7" destOrd="0" presId="urn:microsoft.com/office/officeart/2005/8/layout/hierarchy1"/>
    <dgm:cxn modelId="{F0428B89-DF6F-45B2-9446-4EA6FCA38287}" type="presParOf" srcId="{AEA4803A-979A-416A-8DE3-2C8A9332869F}" destId="{590083C8-D6C9-450E-AD41-1D3D472C194D}" srcOrd="0" destOrd="0" presId="urn:microsoft.com/office/officeart/2005/8/layout/hierarchy1"/>
    <dgm:cxn modelId="{A113FDE3-9D8E-4120-AD46-E2AE9F3F1695}" type="presParOf" srcId="{590083C8-D6C9-450E-AD41-1D3D472C194D}" destId="{FAFFF9C2-82C2-4460-B679-ADD96A6CADEE}" srcOrd="0" destOrd="0" presId="urn:microsoft.com/office/officeart/2005/8/layout/hierarchy1"/>
    <dgm:cxn modelId="{24B7CC87-A89B-4F11-99E7-DCE95324D619}" type="presParOf" srcId="{590083C8-D6C9-450E-AD41-1D3D472C194D}" destId="{F78156E0-ACAA-4B37-B0D2-7FDFAD977343}" srcOrd="1" destOrd="0" presId="urn:microsoft.com/office/officeart/2005/8/layout/hierarchy1"/>
    <dgm:cxn modelId="{D83376F0-69CD-4C47-918E-55FAA324F56E}" type="presParOf" srcId="{AEA4803A-979A-416A-8DE3-2C8A9332869F}" destId="{60C53273-105A-4C72-8031-D78053DD61B7}" srcOrd="1" destOrd="0" presId="urn:microsoft.com/office/officeart/2005/8/layout/hierarchy1"/>
    <dgm:cxn modelId="{19D82625-2A54-477C-BBD7-AC02FD429D16}" type="presParOf" srcId="{0E014F01-2AE5-4F40-89D2-40EACB90FA52}" destId="{BD837090-598B-4CCC-B853-9D93609E71FC}" srcOrd="8" destOrd="0" presId="urn:microsoft.com/office/officeart/2005/8/layout/hierarchy1"/>
    <dgm:cxn modelId="{7D0F78BF-5DF6-45BB-AED4-538913032103}" type="presParOf" srcId="{0E014F01-2AE5-4F40-89D2-40EACB90FA52}" destId="{94E54A6E-F4DE-4B2F-B648-B584014B0BB3}" srcOrd="9" destOrd="0" presId="urn:microsoft.com/office/officeart/2005/8/layout/hierarchy1"/>
    <dgm:cxn modelId="{0DB70096-2CF2-4E1E-B656-BA9E08397C59}" type="presParOf" srcId="{94E54A6E-F4DE-4B2F-B648-B584014B0BB3}" destId="{825AFE1A-E8E5-4A83-8753-990E31038B11}" srcOrd="0" destOrd="0" presId="urn:microsoft.com/office/officeart/2005/8/layout/hierarchy1"/>
    <dgm:cxn modelId="{E30C8EC2-1EC1-41A8-9810-3772EAD558F0}" type="presParOf" srcId="{825AFE1A-E8E5-4A83-8753-990E31038B11}" destId="{0FB2C99B-2D37-4F8F-AF87-B35C04660D6F}" srcOrd="0" destOrd="0" presId="urn:microsoft.com/office/officeart/2005/8/layout/hierarchy1"/>
    <dgm:cxn modelId="{6748DAF8-D85F-4AD0-A7F4-4F1448614319}" type="presParOf" srcId="{825AFE1A-E8E5-4A83-8753-990E31038B11}" destId="{2795457A-1383-4B37-9369-F3AAC8D7D814}" srcOrd="1" destOrd="0" presId="urn:microsoft.com/office/officeart/2005/8/layout/hierarchy1"/>
    <dgm:cxn modelId="{4548BAC2-7C8B-4F6B-8411-2873DF599782}" type="presParOf" srcId="{94E54A6E-F4DE-4B2F-B648-B584014B0BB3}" destId="{BBA1F41E-0467-474D-B566-86A14B01058F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BD837090-598B-4CCC-B853-9D93609E71FC}">
      <dsp:nvSpPr>
        <dsp:cNvPr id="0" name=""/>
        <dsp:cNvSpPr/>
      </dsp:nvSpPr>
      <dsp:spPr>
        <a:xfrm>
          <a:off x="4260169" y="1125682"/>
          <a:ext cx="3557619" cy="40863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78473"/>
              </a:lnTo>
              <a:lnTo>
                <a:pt x="3557619" y="278473"/>
              </a:lnTo>
              <a:lnTo>
                <a:pt x="3557619" y="408635"/>
              </a:lnTo>
            </a:path>
          </a:pathLst>
        </a:custGeom>
        <a:noFill/>
        <a:ln w="381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ECADF0E-5708-4AC5-B3AC-6082EBC07E69}">
      <dsp:nvSpPr>
        <dsp:cNvPr id="0" name=""/>
        <dsp:cNvSpPr/>
      </dsp:nvSpPr>
      <dsp:spPr>
        <a:xfrm>
          <a:off x="4260169" y="1125682"/>
          <a:ext cx="1840333" cy="40863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78473"/>
              </a:lnTo>
              <a:lnTo>
                <a:pt x="1840333" y="278473"/>
              </a:lnTo>
              <a:lnTo>
                <a:pt x="1840333" y="408635"/>
              </a:lnTo>
            </a:path>
          </a:pathLst>
        </a:custGeom>
        <a:noFill/>
        <a:ln w="381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1AFE97F-46B7-4E82-B481-DFC2F56D0F91}">
      <dsp:nvSpPr>
        <dsp:cNvPr id="0" name=""/>
        <dsp:cNvSpPr/>
      </dsp:nvSpPr>
      <dsp:spPr>
        <a:xfrm>
          <a:off x="4260169" y="1125682"/>
          <a:ext cx="123047" cy="40863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78473"/>
              </a:lnTo>
              <a:lnTo>
                <a:pt x="123047" y="278473"/>
              </a:lnTo>
              <a:lnTo>
                <a:pt x="123047" y="408635"/>
              </a:lnTo>
            </a:path>
          </a:pathLst>
        </a:custGeom>
        <a:noFill/>
        <a:ln w="381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792E673-F2A4-4105-9ADC-99182F49AFFF}">
      <dsp:nvSpPr>
        <dsp:cNvPr id="0" name=""/>
        <dsp:cNvSpPr/>
      </dsp:nvSpPr>
      <dsp:spPr>
        <a:xfrm>
          <a:off x="2503415" y="1125682"/>
          <a:ext cx="1756753" cy="382494"/>
        </a:xfrm>
        <a:custGeom>
          <a:avLst/>
          <a:gdLst/>
          <a:ahLst/>
          <a:cxnLst/>
          <a:rect l="0" t="0" r="0" b="0"/>
          <a:pathLst>
            <a:path>
              <a:moveTo>
                <a:pt x="1756753" y="0"/>
              </a:moveTo>
              <a:lnTo>
                <a:pt x="1756753" y="252331"/>
              </a:lnTo>
              <a:lnTo>
                <a:pt x="0" y="252331"/>
              </a:lnTo>
              <a:lnTo>
                <a:pt x="0" y="382494"/>
              </a:lnTo>
            </a:path>
          </a:pathLst>
        </a:custGeom>
        <a:noFill/>
        <a:ln w="381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873F80D-94E2-4CCD-9EA0-1F60A5B2E268}">
      <dsp:nvSpPr>
        <dsp:cNvPr id="0" name=""/>
        <dsp:cNvSpPr/>
      </dsp:nvSpPr>
      <dsp:spPr>
        <a:xfrm>
          <a:off x="702550" y="1125682"/>
          <a:ext cx="3557619" cy="408635"/>
        </a:xfrm>
        <a:custGeom>
          <a:avLst/>
          <a:gdLst/>
          <a:ahLst/>
          <a:cxnLst/>
          <a:rect l="0" t="0" r="0" b="0"/>
          <a:pathLst>
            <a:path>
              <a:moveTo>
                <a:pt x="3557619" y="0"/>
              </a:moveTo>
              <a:lnTo>
                <a:pt x="3557619" y="278473"/>
              </a:lnTo>
              <a:lnTo>
                <a:pt x="0" y="278473"/>
              </a:lnTo>
              <a:lnTo>
                <a:pt x="0" y="408635"/>
              </a:lnTo>
            </a:path>
          </a:pathLst>
        </a:custGeom>
        <a:noFill/>
        <a:ln w="381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2872CF3-B32C-4525-9B1B-EC3141AD7287}">
      <dsp:nvSpPr>
        <dsp:cNvPr id="0" name=""/>
        <dsp:cNvSpPr/>
      </dsp:nvSpPr>
      <dsp:spPr>
        <a:xfrm>
          <a:off x="3001811" y="233474"/>
          <a:ext cx="2516715" cy="892208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shade val="63000"/>
                <a:tint val="82000"/>
              </a:schemeClr>
              <a:schemeClr val="accent1">
                <a:hueOff val="0"/>
                <a:satOff val="0"/>
                <a:lumOff val="0"/>
                <a:alphaOff val="0"/>
                <a:tint val="10000"/>
                <a:satMod val="400000"/>
              </a:schemeClr>
            </a:duotone>
          </a:blip>
          <a:tile tx="0" ty="0" sx="40000" sy="40000" flip="none" algn="tl"/>
        </a:blipFill>
        <a:ln>
          <a:noFill/>
        </a:ln>
        <a:effectLst>
          <a:outerShdw blurRad="95000" rotWithShape="0">
            <a:srgbClr val="000000">
              <a:alpha val="50000"/>
            </a:srgbClr>
          </a:outerShdw>
          <a:softEdge rad="12700"/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6426138E-ACB8-4969-BB99-66BAA05C46EC}">
      <dsp:nvSpPr>
        <dsp:cNvPr id="0" name=""/>
        <dsp:cNvSpPr/>
      </dsp:nvSpPr>
      <dsp:spPr>
        <a:xfrm>
          <a:off x="3157928" y="381785"/>
          <a:ext cx="2516715" cy="89220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solidFill>
                <a:srgbClr val="FF0000"/>
              </a:solidFill>
            </a:rPr>
            <a:t>ЭТАПЫ БЮДЖЕТНОГО ПРОЦЕССА</a:t>
          </a:r>
          <a:endParaRPr lang="ru-RU" sz="1600" kern="1200" dirty="0">
            <a:solidFill>
              <a:srgbClr val="FF0000"/>
            </a:solidFill>
          </a:endParaRPr>
        </a:p>
      </dsp:txBody>
      <dsp:txXfrm>
        <a:off x="3157928" y="381785"/>
        <a:ext cx="2516715" cy="892208"/>
      </dsp:txXfrm>
    </dsp:sp>
    <dsp:sp modelId="{2E5B6AC2-E12D-4ED8-9C1D-FAAE67960CE0}">
      <dsp:nvSpPr>
        <dsp:cNvPr id="0" name=""/>
        <dsp:cNvSpPr/>
      </dsp:nvSpPr>
      <dsp:spPr>
        <a:xfrm>
          <a:off x="24" y="1534318"/>
          <a:ext cx="1405052" cy="892208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shade val="63000"/>
                <a:tint val="82000"/>
              </a:schemeClr>
              <a:schemeClr val="accent1">
                <a:hueOff val="0"/>
                <a:satOff val="0"/>
                <a:lumOff val="0"/>
                <a:alphaOff val="0"/>
                <a:tint val="10000"/>
                <a:satMod val="400000"/>
              </a:schemeClr>
            </a:duotone>
          </a:blip>
          <a:tile tx="0" ty="0" sx="40000" sy="40000" flip="none" algn="tl"/>
        </a:blipFill>
        <a:ln>
          <a:noFill/>
        </a:ln>
        <a:effectLst>
          <a:outerShdw blurRad="95000" rotWithShape="0">
            <a:srgbClr val="000000">
              <a:alpha val="50000"/>
            </a:srgbClr>
          </a:outerShdw>
          <a:softEdge rad="12700"/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D4511F05-33EA-4755-A26E-A66590C7B47B}">
      <dsp:nvSpPr>
        <dsp:cNvPr id="0" name=""/>
        <dsp:cNvSpPr/>
      </dsp:nvSpPr>
      <dsp:spPr>
        <a:xfrm>
          <a:off x="156141" y="1682629"/>
          <a:ext cx="1405052" cy="89220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solidFill>
                <a:srgbClr val="FF0000"/>
              </a:solidFill>
            </a:rPr>
            <a:t>1. Разработка проекта бюджета</a:t>
          </a:r>
          <a:endParaRPr lang="ru-RU" sz="1400" kern="1200" dirty="0">
            <a:solidFill>
              <a:srgbClr val="FF0000"/>
            </a:solidFill>
          </a:endParaRPr>
        </a:p>
      </dsp:txBody>
      <dsp:txXfrm>
        <a:off x="156141" y="1682629"/>
        <a:ext cx="1405052" cy="892208"/>
      </dsp:txXfrm>
    </dsp:sp>
    <dsp:sp modelId="{52524F25-3EE4-4B78-82E5-0001E6A02839}">
      <dsp:nvSpPr>
        <dsp:cNvPr id="0" name=""/>
        <dsp:cNvSpPr/>
      </dsp:nvSpPr>
      <dsp:spPr>
        <a:xfrm>
          <a:off x="1677842" y="1508176"/>
          <a:ext cx="1651146" cy="892208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shade val="63000"/>
                <a:tint val="82000"/>
              </a:schemeClr>
              <a:schemeClr val="accent1">
                <a:hueOff val="0"/>
                <a:satOff val="0"/>
                <a:lumOff val="0"/>
                <a:alphaOff val="0"/>
                <a:tint val="10000"/>
                <a:satMod val="400000"/>
              </a:schemeClr>
            </a:duotone>
          </a:blip>
          <a:tile tx="0" ty="0" sx="40000" sy="40000" flip="none" algn="tl"/>
        </a:blipFill>
        <a:ln>
          <a:noFill/>
        </a:ln>
        <a:effectLst>
          <a:outerShdw blurRad="95000" rotWithShape="0">
            <a:srgbClr val="000000">
              <a:alpha val="50000"/>
            </a:srgbClr>
          </a:outerShdw>
          <a:softEdge rad="12700"/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F39417DF-285A-4D67-B786-C32E5BF7F0FB}">
      <dsp:nvSpPr>
        <dsp:cNvPr id="0" name=""/>
        <dsp:cNvSpPr/>
      </dsp:nvSpPr>
      <dsp:spPr>
        <a:xfrm>
          <a:off x="1833959" y="1656487"/>
          <a:ext cx="1651146" cy="89220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solidFill>
                <a:srgbClr val="FF0000"/>
              </a:solidFill>
            </a:rPr>
            <a:t>2. Рассмотрение проекта бюджета</a:t>
          </a:r>
          <a:endParaRPr lang="ru-RU" sz="1400" kern="1200" dirty="0">
            <a:solidFill>
              <a:srgbClr val="FF0000"/>
            </a:solidFill>
          </a:endParaRPr>
        </a:p>
      </dsp:txBody>
      <dsp:txXfrm>
        <a:off x="1833959" y="1656487"/>
        <a:ext cx="1651146" cy="892208"/>
      </dsp:txXfrm>
    </dsp:sp>
    <dsp:sp modelId="{6ED78C50-CAEB-46A5-8C6A-2AC944F1FBB4}">
      <dsp:nvSpPr>
        <dsp:cNvPr id="0" name=""/>
        <dsp:cNvSpPr/>
      </dsp:nvSpPr>
      <dsp:spPr>
        <a:xfrm>
          <a:off x="3680690" y="1534318"/>
          <a:ext cx="1405052" cy="892208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shade val="63000"/>
                <a:tint val="82000"/>
              </a:schemeClr>
              <a:schemeClr val="accent1">
                <a:hueOff val="0"/>
                <a:satOff val="0"/>
                <a:lumOff val="0"/>
                <a:alphaOff val="0"/>
                <a:tint val="10000"/>
                <a:satMod val="400000"/>
              </a:schemeClr>
            </a:duotone>
          </a:blip>
          <a:tile tx="0" ty="0" sx="40000" sy="40000" flip="none" algn="tl"/>
        </a:blipFill>
        <a:ln>
          <a:noFill/>
        </a:ln>
        <a:effectLst>
          <a:outerShdw blurRad="95000" rotWithShape="0">
            <a:srgbClr val="000000">
              <a:alpha val="50000"/>
            </a:srgbClr>
          </a:outerShdw>
          <a:softEdge rad="12700"/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7DCDE9B0-2532-4A79-9F16-DD3ACF5901A5}">
      <dsp:nvSpPr>
        <dsp:cNvPr id="0" name=""/>
        <dsp:cNvSpPr/>
      </dsp:nvSpPr>
      <dsp:spPr>
        <a:xfrm>
          <a:off x="3836807" y="1682629"/>
          <a:ext cx="1405052" cy="89220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solidFill>
                <a:srgbClr val="FF0000"/>
              </a:solidFill>
            </a:rPr>
            <a:t>3. Утверждение проекта бюджета</a:t>
          </a:r>
          <a:endParaRPr lang="ru-RU" sz="1400" kern="1200" dirty="0">
            <a:solidFill>
              <a:srgbClr val="FF0000"/>
            </a:solidFill>
          </a:endParaRPr>
        </a:p>
      </dsp:txBody>
      <dsp:txXfrm>
        <a:off x="3836807" y="1682629"/>
        <a:ext cx="1405052" cy="892208"/>
      </dsp:txXfrm>
    </dsp:sp>
    <dsp:sp modelId="{FAFFF9C2-82C2-4460-B679-ADD96A6CADEE}">
      <dsp:nvSpPr>
        <dsp:cNvPr id="0" name=""/>
        <dsp:cNvSpPr/>
      </dsp:nvSpPr>
      <dsp:spPr>
        <a:xfrm>
          <a:off x="5397976" y="1534318"/>
          <a:ext cx="1405052" cy="892208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shade val="63000"/>
                <a:tint val="82000"/>
              </a:schemeClr>
              <a:schemeClr val="accent1">
                <a:hueOff val="0"/>
                <a:satOff val="0"/>
                <a:lumOff val="0"/>
                <a:alphaOff val="0"/>
                <a:tint val="10000"/>
                <a:satMod val="400000"/>
              </a:schemeClr>
            </a:duotone>
          </a:blip>
          <a:tile tx="0" ty="0" sx="40000" sy="40000" flip="none" algn="tl"/>
        </a:blipFill>
        <a:ln>
          <a:noFill/>
        </a:ln>
        <a:effectLst>
          <a:outerShdw blurRad="95000" rotWithShape="0">
            <a:srgbClr val="000000">
              <a:alpha val="50000"/>
            </a:srgbClr>
          </a:outerShdw>
          <a:softEdge rad="12700"/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F78156E0-ACAA-4B37-B0D2-7FDFAD977343}">
      <dsp:nvSpPr>
        <dsp:cNvPr id="0" name=""/>
        <dsp:cNvSpPr/>
      </dsp:nvSpPr>
      <dsp:spPr>
        <a:xfrm>
          <a:off x="5554093" y="1682629"/>
          <a:ext cx="1405052" cy="89220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solidFill>
                <a:srgbClr val="FF0000"/>
              </a:solidFill>
            </a:rPr>
            <a:t>4. Исполнение бюджета</a:t>
          </a:r>
          <a:endParaRPr lang="ru-RU" sz="1400" kern="1200" dirty="0">
            <a:solidFill>
              <a:srgbClr val="FF0000"/>
            </a:solidFill>
          </a:endParaRPr>
        </a:p>
      </dsp:txBody>
      <dsp:txXfrm>
        <a:off x="5554093" y="1682629"/>
        <a:ext cx="1405052" cy="892208"/>
      </dsp:txXfrm>
    </dsp:sp>
    <dsp:sp modelId="{0FB2C99B-2D37-4F8F-AF87-B35C04660D6F}">
      <dsp:nvSpPr>
        <dsp:cNvPr id="0" name=""/>
        <dsp:cNvSpPr/>
      </dsp:nvSpPr>
      <dsp:spPr>
        <a:xfrm>
          <a:off x="7115262" y="1534318"/>
          <a:ext cx="1405052" cy="892208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shade val="63000"/>
                <a:tint val="82000"/>
              </a:schemeClr>
              <a:schemeClr val="accent1">
                <a:hueOff val="0"/>
                <a:satOff val="0"/>
                <a:lumOff val="0"/>
                <a:alphaOff val="0"/>
                <a:tint val="10000"/>
                <a:satMod val="400000"/>
              </a:schemeClr>
            </a:duotone>
          </a:blip>
          <a:tile tx="0" ty="0" sx="40000" sy="40000" flip="none" algn="tl"/>
        </a:blipFill>
        <a:ln>
          <a:noFill/>
        </a:ln>
        <a:effectLst>
          <a:outerShdw blurRad="95000" rotWithShape="0">
            <a:srgbClr val="000000">
              <a:alpha val="50000"/>
            </a:srgbClr>
          </a:outerShdw>
          <a:softEdge rad="12700"/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2795457A-1383-4B37-9369-F3AAC8D7D814}">
      <dsp:nvSpPr>
        <dsp:cNvPr id="0" name=""/>
        <dsp:cNvSpPr/>
      </dsp:nvSpPr>
      <dsp:spPr>
        <a:xfrm>
          <a:off x="7271379" y="1682629"/>
          <a:ext cx="1405052" cy="89220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solidFill>
                <a:srgbClr val="FF0000"/>
              </a:solidFill>
            </a:rPr>
            <a:t>5. </a:t>
          </a:r>
          <a:r>
            <a:rPr lang="ru-RU" sz="1200" kern="1200" dirty="0" smtClean="0">
              <a:solidFill>
                <a:srgbClr val="FF0000"/>
              </a:solidFill>
            </a:rPr>
            <a:t>Рассмотрение и утверждение отчета об исполнении бюджета</a:t>
          </a:r>
          <a:endParaRPr lang="ru-RU" sz="1200" kern="1200" dirty="0">
            <a:solidFill>
              <a:srgbClr val="FF0000"/>
            </a:solidFill>
          </a:endParaRPr>
        </a:p>
      </dsp:txBody>
      <dsp:txXfrm>
        <a:off x="7271379" y="1682629"/>
        <a:ext cx="1405052" cy="89220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018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018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latin typeface="Arial" charset="0"/>
              </a:defRPr>
            </a:lvl1pPr>
          </a:lstStyle>
          <a:p>
            <a:pPr>
              <a:defRPr/>
            </a:pPr>
            <a:fld id="{0BFCEAE2-D537-4515-82D5-19D8478F09B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813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638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813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4813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813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latin typeface="Arial" charset="0"/>
              </a:defRPr>
            </a:lvl1pPr>
          </a:lstStyle>
          <a:p>
            <a:pPr>
              <a:defRPr/>
            </a:pPr>
            <a:fld id="{801A90D5-5258-462F-9E87-F6D94355EA0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560AD4D-419F-4F24-A271-F3FAE48E0969}" type="slidenum">
              <a:rPr lang="ru-RU" smtClean="0"/>
              <a:pPr/>
              <a:t>1</a:t>
            </a:fld>
            <a:endParaRPr lang="ru-RU" smtClean="0"/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ru-RU" altLang="ru-RU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1AA55F0-A498-4391-9C92-2D76F1631534}" type="slidenum">
              <a:rPr lang="ru-RU" altLang="ru-RU" smtClean="0"/>
              <a:pPr>
                <a:defRPr/>
              </a:pPr>
              <a:t>9</a:t>
            </a:fld>
            <a:endParaRPr lang="ru-RU" alt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01A90D5-5258-462F-9E87-F6D94355EA0A}" type="slidenum">
              <a:rPr lang="ru-RU" smtClean="0"/>
              <a:pPr>
                <a:defRPr/>
              </a:pPr>
              <a:t>11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1AA55F0-A498-4391-9C92-2D76F1631534}" type="slidenum">
              <a:rPr lang="ru-RU" altLang="ru-RU" smtClean="0"/>
              <a:pPr>
                <a:defRPr/>
              </a:pPr>
              <a:t>13</a:t>
            </a:fld>
            <a:endParaRPr lang="ru-RU" alt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6A865B9-DA04-46D9-9588-4E42CB6F097F}" type="datetimeFigureOut">
              <a:rPr lang="ru-RU" smtClean="0"/>
              <a:pPr>
                <a:defRPr/>
              </a:pPr>
              <a:t>15.11.2019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BC75F9F-54E3-497B-9171-D16BE882E10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A168D06-6126-49E2-B460-EC370B4EF07B}" type="datetimeFigureOut">
              <a:rPr lang="ru-RU" smtClean="0"/>
              <a:pPr>
                <a:defRPr/>
              </a:pPr>
              <a:t>15.11.2019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338AA4F-10E2-49CF-83C2-AA60A1D300A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BBFCB42-C0A6-4D2D-BCBB-00DDB6B92A16}" type="datetimeFigureOut">
              <a:rPr lang="ru-RU" smtClean="0"/>
              <a:pPr>
                <a:defRPr/>
              </a:pPr>
              <a:t>15.11.2019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3182F55-FCF2-4760-81A9-0FA9A55B941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fld id="{1F0BEE70-8EA3-40A5-8BF0-AEDA2CEC381B}" type="datetimeFigureOut">
              <a:rPr lang="ru-RU" smtClean="0"/>
              <a:pPr>
                <a:defRPr/>
              </a:pPr>
              <a:t>15.11.2019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fld id="{43CBBBB7-474C-4AFD-A28E-9CF64CEFB62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1783814-D0D2-49F1-AAF0-8E8597C97B65}" type="datetimeFigureOut">
              <a:rPr lang="ru-RU" smtClean="0"/>
              <a:pPr>
                <a:defRPr/>
              </a:pPr>
              <a:t>15.11.2019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B41CB0B-8F5F-4AA5-80D6-D4A0A03CDFB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E0ECF41-8613-44F3-9CC1-78539F6678F5}" type="datetimeFigureOut">
              <a:rPr lang="ru-RU" smtClean="0"/>
              <a:pPr>
                <a:defRPr/>
              </a:pPr>
              <a:t>15.11.2019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DCD3A8F-FE7B-4973-836A-632E47B0854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E2645EA-96E6-4FCB-9A9B-0F08E97D36B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33D099C-5DB3-4149-91A9-EB95FDCCC153}" type="datetimeFigureOut">
              <a:rPr lang="ru-RU" smtClean="0"/>
              <a:pPr>
                <a:defRPr/>
              </a:pPr>
              <a:t>15.11.2019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0283B05-B51A-4540-99CB-44E0C7D928FF}" type="datetimeFigureOut">
              <a:rPr lang="ru-RU" smtClean="0"/>
              <a:pPr>
                <a:defRPr/>
              </a:pPr>
              <a:t>15.11.2019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8020AE2-6908-44C5-88DD-C42FCCC44AB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C58A597-753C-48CC-8676-79F029F86BA0}" type="datetimeFigureOut">
              <a:rPr lang="ru-RU" smtClean="0"/>
              <a:pPr>
                <a:defRPr/>
              </a:pPr>
              <a:t>15.11.2019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17C9D55-8ABB-4463-9497-B97A182854B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fld id="{9DAFC729-EA9D-4FC4-A7F4-A6342500E857}" type="datetimeFigureOut">
              <a:rPr lang="ru-RU" smtClean="0"/>
              <a:pPr>
                <a:defRPr/>
              </a:pPr>
              <a:t>15.11.2019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fld id="{E0A49D6B-D497-41CA-9752-E97FB805908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7A8C799-295B-4975-989B-FF893A80FA0F}" type="datetimeFigureOut">
              <a:rPr lang="ru-RU" smtClean="0"/>
              <a:pPr>
                <a:defRPr/>
              </a:pPr>
              <a:t>15.11.2019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C72025B-AAED-46C1-807D-05B8E7D84B0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33EC76AF-ECC5-4927-93BD-FA319749E3BA}" type="datetimeFigureOut">
              <a:rPr lang="ru-RU" smtClean="0"/>
              <a:pPr>
                <a:defRPr/>
              </a:pPr>
              <a:t>15.11.2019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2F6229FC-681A-4AD6-B8EA-CB3B18D0203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jpeg"/><Relationship Id="rId3" Type="http://schemas.openxmlformats.org/officeDocument/2006/relationships/image" Target="../media/image33.jpeg"/><Relationship Id="rId7" Type="http://schemas.openxmlformats.org/officeDocument/2006/relationships/image" Target="../media/image37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6.jpeg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_____Microsoft_Office_Excel_97-20031.xls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42.jpe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eg"/><Relationship Id="rId3" Type="http://schemas.openxmlformats.org/officeDocument/2006/relationships/image" Target="../media/image13.jpeg"/><Relationship Id="rId7" Type="http://schemas.openxmlformats.org/officeDocument/2006/relationships/image" Target="../media/image17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10" Type="http://schemas.openxmlformats.org/officeDocument/2006/relationships/image" Target="../media/image20.jpeg"/><Relationship Id="rId4" Type="http://schemas.openxmlformats.org/officeDocument/2006/relationships/image" Target="../media/image14.jpeg"/><Relationship Id="rId9" Type="http://schemas.openxmlformats.org/officeDocument/2006/relationships/image" Target="../media/image1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jpeg"/><Relationship Id="rId3" Type="http://schemas.openxmlformats.org/officeDocument/2006/relationships/image" Target="../media/image25.jpeg"/><Relationship Id="rId7" Type="http://schemas.openxmlformats.org/officeDocument/2006/relationships/image" Target="../media/image29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8.jpeg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WordArt 4"/>
          <p:cNvSpPr>
            <a:spLocks noChangeArrowheads="1" noChangeShapeType="1" noTextEdit="1"/>
          </p:cNvSpPr>
          <p:nvPr/>
        </p:nvSpPr>
        <p:spPr bwMode="auto">
          <a:xfrm>
            <a:off x="228600" y="1371600"/>
            <a:ext cx="8763000" cy="2819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1130"/>
              </a:avLst>
            </a:prstTxWarp>
          </a:bodyPr>
          <a:lstStyle/>
          <a:p>
            <a:pPr algn="ctr"/>
            <a:endParaRPr lang="ru-RU" sz="3600" b="1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81000" y="457200"/>
            <a:ext cx="8305799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4800" b="1" i="1" kern="10" dirty="0"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БЮДЖЕТ ДЛЯ ГРАЖДАН</a:t>
            </a:r>
          </a:p>
        </p:txBody>
      </p:sp>
      <p:pic>
        <p:nvPicPr>
          <p:cNvPr id="2052" name="Picture 4" descr="C:\Users\Марина\Desktop\справки по доходам\17741_20110916_02074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95600" y="4343400"/>
            <a:ext cx="2971800" cy="2362200"/>
          </a:xfrm>
          <a:prstGeom prst="rect">
            <a:avLst/>
          </a:prstGeom>
          <a:noFill/>
        </p:spPr>
      </p:pic>
      <p:pic>
        <p:nvPicPr>
          <p:cNvPr id="2053" name="Picture 5" descr="C:\Users\Марина\Desktop\справки по доходам\4366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867400" y="4343400"/>
            <a:ext cx="3048000" cy="2362200"/>
          </a:xfrm>
          <a:prstGeom prst="rect">
            <a:avLst/>
          </a:prstGeom>
          <a:noFill/>
        </p:spPr>
      </p:pic>
      <p:pic>
        <p:nvPicPr>
          <p:cNvPr id="2054" name="Picture 6" descr="C:\Users\Марина\Desktop\справки по доходам\43657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28600" y="4343400"/>
            <a:ext cx="2667000" cy="228600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228600" y="1219200"/>
            <a:ext cx="85344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/>
          </a:p>
          <a:p>
            <a:endParaRPr lang="ru-RU" dirty="0" smtClean="0"/>
          </a:p>
          <a:p>
            <a:pPr algn="ctr"/>
            <a:endParaRPr lang="ru-RU" i="1" dirty="0" smtClean="0">
              <a:solidFill>
                <a:schemeClr val="bg1"/>
              </a:solidFill>
              <a:latin typeface="Arial Black" pitchFamily="34" charset="0"/>
            </a:endParaRPr>
          </a:p>
          <a:p>
            <a:pPr algn="ctr"/>
            <a:r>
              <a:rPr lang="ru-RU" i="1" dirty="0" smtClean="0">
                <a:solidFill>
                  <a:schemeClr val="bg1"/>
                </a:solidFill>
                <a:latin typeface="Arial Black" pitchFamily="34" charset="0"/>
              </a:rPr>
              <a:t>В соответствии с проектом решения Собрания депутатов </a:t>
            </a:r>
            <a:r>
              <a:rPr lang="ru-RU" i="1" dirty="0" err="1" smtClean="0">
                <a:solidFill>
                  <a:schemeClr val="bg1"/>
                </a:solidFill>
                <a:latin typeface="Arial Black" pitchFamily="34" charset="0"/>
              </a:rPr>
              <a:t>Рыбино-Будского</a:t>
            </a:r>
            <a:r>
              <a:rPr lang="ru-RU" i="1" dirty="0" smtClean="0">
                <a:solidFill>
                  <a:schemeClr val="bg1"/>
                </a:solidFill>
                <a:latin typeface="Arial Black" pitchFamily="34" charset="0"/>
              </a:rPr>
              <a:t>  сельсовета </a:t>
            </a:r>
            <a:r>
              <a:rPr lang="ru-RU" i="1" dirty="0" err="1" smtClean="0">
                <a:solidFill>
                  <a:schemeClr val="bg1"/>
                </a:solidFill>
                <a:latin typeface="Arial Black" pitchFamily="34" charset="0"/>
              </a:rPr>
              <a:t>Обоянского</a:t>
            </a:r>
            <a:r>
              <a:rPr lang="ru-RU" i="1" dirty="0" smtClean="0">
                <a:solidFill>
                  <a:schemeClr val="bg1"/>
                </a:solidFill>
                <a:latin typeface="Arial Black" pitchFamily="34" charset="0"/>
              </a:rPr>
              <a:t> района Курской области « О бюджете </a:t>
            </a:r>
            <a:r>
              <a:rPr lang="ru-RU" i="1" dirty="0" err="1" smtClean="0">
                <a:solidFill>
                  <a:schemeClr val="bg1"/>
                </a:solidFill>
                <a:latin typeface="Arial Black" pitchFamily="34" charset="0"/>
              </a:rPr>
              <a:t>Рыбино-Будского</a:t>
            </a:r>
            <a:r>
              <a:rPr lang="ru-RU" i="1" dirty="0" smtClean="0">
                <a:solidFill>
                  <a:schemeClr val="bg1"/>
                </a:solidFill>
                <a:latin typeface="Arial Black" pitchFamily="34" charset="0"/>
              </a:rPr>
              <a:t> сельсовета на </a:t>
            </a:r>
            <a:r>
              <a:rPr lang="ru-RU" i="1" dirty="0" smtClean="0">
                <a:solidFill>
                  <a:schemeClr val="bg1"/>
                </a:solidFill>
                <a:latin typeface="Arial Black" pitchFamily="34" charset="0"/>
              </a:rPr>
              <a:t>2020 </a:t>
            </a:r>
            <a:r>
              <a:rPr lang="ru-RU" i="1" dirty="0" smtClean="0">
                <a:solidFill>
                  <a:schemeClr val="bg1"/>
                </a:solidFill>
                <a:latin typeface="Arial Black" pitchFamily="34" charset="0"/>
              </a:rPr>
              <a:t>год и на плановый период </a:t>
            </a:r>
            <a:r>
              <a:rPr lang="ru-RU" i="1" dirty="0" smtClean="0">
                <a:solidFill>
                  <a:schemeClr val="bg1"/>
                </a:solidFill>
                <a:latin typeface="Arial Black" pitchFamily="34" charset="0"/>
              </a:rPr>
              <a:t>2021-2022 </a:t>
            </a:r>
            <a:r>
              <a:rPr lang="ru-RU" i="1" dirty="0" smtClean="0">
                <a:solidFill>
                  <a:schemeClr val="bg1"/>
                </a:solidFill>
                <a:latin typeface="Arial Black" pitchFamily="34" charset="0"/>
              </a:rPr>
              <a:t>годов»</a:t>
            </a:r>
            <a:endParaRPr lang="ru-RU" i="1" dirty="0">
              <a:solidFill>
                <a:schemeClr val="bg1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Скругленный прямоугольник 3"/>
          <p:cNvSpPr>
            <a:spLocks noChangeArrowheads="1"/>
          </p:cNvSpPr>
          <p:nvPr/>
        </p:nvSpPr>
        <p:spPr bwMode="auto">
          <a:xfrm>
            <a:off x="395288" y="1714489"/>
            <a:ext cx="8208962" cy="1285884"/>
          </a:xfrm>
          <a:prstGeom prst="roundRect">
            <a:avLst>
              <a:gd name="adj" fmla="val 11236"/>
            </a:avLst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altLang="ru-RU" sz="2000" b="1" dirty="0">
                <a:solidFill>
                  <a:schemeClr val="bg2">
                    <a:lumMod val="25000"/>
                  </a:schemeClr>
                </a:solidFill>
                <a:latin typeface="Constantia" pitchFamily="18" charset="0"/>
              </a:rPr>
              <a:t>Проект бюджета муниципального </a:t>
            </a:r>
            <a:r>
              <a:rPr lang="ru-RU" altLang="ru-RU" sz="2000" b="1" dirty="0" smtClean="0">
                <a:solidFill>
                  <a:schemeClr val="bg2">
                    <a:lumMod val="25000"/>
                  </a:schemeClr>
                </a:solidFill>
                <a:latin typeface="Constantia" pitchFamily="18" charset="0"/>
              </a:rPr>
              <a:t>образования «</a:t>
            </a:r>
            <a:r>
              <a:rPr lang="ru-RU" altLang="ru-RU" sz="2000" b="1" dirty="0" err="1" smtClean="0">
                <a:solidFill>
                  <a:schemeClr val="bg2">
                    <a:lumMod val="25000"/>
                  </a:schemeClr>
                </a:solidFill>
                <a:latin typeface="Constantia" pitchFamily="18" charset="0"/>
              </a:rPr>
              <a:t>Рыбино-Будский</a:t>
            </a:r>
            <a:r>
              <a:rPr lang="ru-RU" altLang="ru-RU" sz="2000" b="1" dirty="0" smtClean="0">
                <a:solidFill>
                  <a:schemeClr val="bg2">
                    <a:lumMod val="25000"/>
                  </a:schemeClr>
                </a:solidFill>
                <a:latin typeface="Constantia" pitchFamily="18" charset="0"/>
              </a:rPr>
              <a:t> сельсовет» </a:t>
            </a:r>
            <a:r>
              <a:rPr lang="ru-RU" altLang="ru-RU" sz="2000" b="1" dirty="0" err="1" smtClean="0">
                <a:solidFill>
                  <a:schemeClr val="bg2">
                    <a:lumMod val="25000"/>
                  </a:schemeClr>
                </a:solidFill>
                <a:latin typeface="Constantia" pitchFamily="18" charset="0"/>
              </a:rPr>
              <a:t>Обоянского</a:t>
            </a:r>
            <a:r>
              <a:rPr lang="ru-RU" altLang="ru-RU" sz="2000" b="1" dirty="0" smtClean="0">
                <a:solidFill>
                  <a:schemeClr val="bg2">
                    <a:lumMod val="25000"/>
                  </a:schemeClr>
                </a:solidFill>
                <a:latin typeface="Constantia" pitchFamily="18" charset="0"/>
              </a:rPr>
              <a:t> района Курской области составляется </a:t>
            </a:r>
            <a:r>
              <a:rPr lang="ru-RU" altLang="ru-RU" sz="2000" b="1" dirty="0">
                <a:solidFill>
                  <a:schemeClr val="bg2">
                    <a:lumMod val="25000"/>
                  </a:schemeClr>
                </a:solidFill>
                <a:latin typeface="Constantia" pitchFamily="18" charset="0"/>
              </a:rPr>
              <a:t>и утверждается сроком на три года — очередной финансовый год и плановый период</a:t>
            </a:r>
            <a:r>
              <a:rPr lang="ru-RU" altLang="ru-RU" sz="2000" b="1" dirty="0">
                <a:solidFill>
                  <a:srgbClr val="7E5A00"/>
                </a:solidFill>
                <a:latin typeface="Constantia" pitchFamily="18" charset="0"/>
              </a:rPr>
              <a:t>.</a:t>
            </a:r>
          </a:p>
        </p:txBody>
      </p:sp>
      <p:sp>
        <p:nvSpPr>
          <p:cNvPr id="25616" name="Text Box 5"/>
          <p:cNvSpPr txBox="1">
            <a:spLocks noChangeArrowheads="1"/>
          </p:cNvSpPr>
          <p:nvPr/>
        </p:nvSpPr>
        <p:spPr bwMode="auto">
          <a:xfrm>
            <a:off x="609600" y="357166"/>
            <a:ext cx="8283544" cy="1153134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altLang="en-US" sz="2600" b="1" dirty="0">
                <a:solidFill>
                  <a:srgbClr val="FFFF00"/>
                </a:solidFill>
                <a:latin typeface="Constantia" pitchFamily="18" charset="0"/>
              </a:rPr>
              <a:t>На </a:t>
            </a:r>
            <a:r>
              <a:rPr lang="en-US" altLang="ru-RU" sz="2600" b="1" dirty="0">
                <a:solidFill>
                  <a:srgbClr val="FFFF00"/>
                </a:solidFill>
                <a:latin typeface="Constantia" pitchFamily="18" charset="0"/>
              </a:rPr>
              <a:t> </a:t>
            </a:r>
            <a:r>
              <a:rPr lang="ru-RU" altLang="en-US" sz="2600" b="1" dirty="0">
                <a:solidFill>
                  <a:srgbClr val="FFFF00"/>
                </a:solidFill>
                <a:latin typeface="Constantia" pitchFamily="18" charset="0"/>
              </a:rPr>
              <a:t>чем основывается </a:t>
            </a:r>
            <a:r>
              <a:rPr lang="en-US" altLang="ru-RU" sz="2600" b="1" dirty="0">
                <a:solidFill>
                  <a:srgbClr val="FFFF00"/>
                </a:solidFill>
                <a:latin typeface="Constantia" pitchFamily="18" charset="0"/>
              </a:rPr>
              <a:t> </a:t>
            </a:r>
            <a:r>
              <a:rPr lang="ru-RU" altLang="en-US" sz="2600" b="1" dirty="0" smtClean="0">
                <a:solidFill>
                  <a:srgbClr val="FFFF00"/>
                </a:solidFill>
                <a:latin typeface="Constantia" pitchFamily="18" charset="0"/>
              </a:rPr>
              <a:t>проект  бюджета муниципального  образования «</a:t>
            </a:r>
            <a:r>
              <a:rPr lang="ru-RU" altLang="en-US" sz="2600" b="1" dirty="0" err="1" smtClean="0">
                <a:solidFill>
                  <a:srgbClr val="FFFF00"/>
                </a:solidFill>
                <a:latin typeface="Constantia" pitchFamily="18" charset="0"/>
              </a:rPr>
              <a:t>Рыбино-Будский</a:t>
            </a:r>
            <a:r>
              <a:rPr lang="ru-RU" altLang="en-US" sz="2600" b="1" dirty="0" smtClean="0">
                <a:solidFill>
                  <a:srgbClr val="FFFF00"/>
                </a:solidFill>
                <a:latin typeface="Constantia" pitchFamily="18" charset="0"/>
              </a:rPr>
              <a:t> сельсовет»?</a:t>
            </a:r>
            <a:endParaRPr lang="ru-RU" altLang="en-US" sz="2600" dirty="0">
              <a:solidFill>
                <a:srgbClr val="FFFF00"/>
              </a:solidFill>
              <a:latin typeface="Constantia" pitchFamily="18" charset="0"/>
            </a:endParaRPr>
          </a:p>
        </p:txBody>
      </p:sp>
      <p:sp>
        <p:nvSpPr>
          <p:cNvPr id="11268" name="Скругленный прямоугольник 4"/>
          <p:cNvSpPr>
            <a:spLocks noChangeArrowheads="1"/>
          </p:cNvSpPr>
          <p:nvPr/>
        </p:nvSpPr>
        <p:spPr bwMode="auto">
          <a:xfrm>
            <a:off x="357158" y="4643446"/>
            <a:ext cx="1428760" cy="2016125"/>
          </a:xfrm>
          <a:prstGeom prst="roundRect">
            <a:avLst>
              <a:gd name="adj" fmla="val 11236"/>
            </a:avLst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r>
              <a:rPr lang="ru-RU" sz="1600" b="1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</a:rPr>
              <a:t>Бюджетном послании Президента Российской Федерации</a:t>
            </a:r>
            <a:endParaRPr lang="ru-RU" altLang="ru-RU" sz="1600" b="1" dirty="0">
              <a:solidFill>
                <a:schemeClr val="bg2">
                  <a:lumMod val="25000"/>
                </a:schemeClr>
              </a:solidFill>
              <a:latin typeface="Times New Roman" pitchFamily="18" charset="0"/>
            </a:endParaRPr>
          </a:p>
        </p:txBody>
      </p:sp>
      <p:grpSp>
        <p:nvGrpSpPr>
          <p:cNvPr id="2" name="Group 7"/>
          <p:cNvGrpSpPr>
            <a:grpSpLocks/>
          </p:cNvGrpSpPr>
          <p:nvPr/>
        </p:nvGrpSpPr>
        <p:grpSpPr bwMode="auto">
          <a:xfrm>
            <a:off x="179388" y="3141663"/>
            <a:ext cx="8772525" cy="754062"/>
            <a:chOff x="0" y="0"/>
            <a:chExt cx="5526" cy="353"/>
          </a:xfrm>
        </p:grpSpPr>
        <p:pic>
          <p:nvPicPr>
            <p:cNvPr id="15374" name="Скругленный прямоугольник 5"/>
            <p:cNvPicPr>
              <a:picLocks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5526" cy="3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5614" name="Text Box 9"/>
            <p:cNvSpPr txBox="1">
              <a:spLocks noChangeArrowheads="1"/>
            </p:cNvSpPr>
            <p:nvPr/>
          </p:nvSpPr>
          <p:spPr bwMode="auto">
            <a:xfrm>
              <a:off x="30" y="31"/>
              <a:ext cx="5469" cy="298"/>
            </a:xfrm>
            <a:prstGeom prst="rect">
              <a:avLst/>
            </a:prstGeom>
            <a:ln>
              <a:headEnd/>
              <a:tailEnd/>
            </a:ln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r>
                <a:rPr lang="ru-RU" altLang="ru-RU" sz="2100" b="1" i="1" dirty="0">
                  <a:solidFill>
                    <a:schemeClr val="bg2">
                      <a:lumMod val="25000"/>
                    </a:schemeClr>
                  </a:solidFill>
                  <a:latin typeface="Constantia" pitchFamily="18" charset="0"/>
                </a:rPr>
                <a:t>Составление </a:t>
              </a:r>
              <a:r>
                <a:rPr lang="ru-RU" altLang="ru-RU" sz="2100" b="1" i="1" dirty="0" smtClean="0">
                  <a:solidFill>
                    <a:schemeClr val="bg2">
                      <a:lumMod val="25000"/>
                    </a:schemeClr>
                  </a:solidFill>
                  <a:latin typeface="Constantia" pitchFamily="18" charset="0"/>
                </a:rPr>
                <a:t>проекта </a:t>
              </a:r>
              <a:r>
                <a:rPr lang="ru-RU" altLang="ru-RU" sz="2100" b="1" i="1" dirty="0">
                  <a:solidFill>
                    <a:schemeClr val="bg2">
                      <a:lumMod val="25000"/>
                    </a:schemeClr>
                  </a:solidFill>
                  <a:latin typeface="Constantia" pitchFamily="18" charset="0"/>
                </a:rPr>
                <a:t>бюджета </a:t>
              </a:r>
              <a:r>
                <a:rPr lang="ru-RU" altLang="ru-RU" sz="2100" b="1" i="1" dirty="0" smtClean="0">
                  <a:solidFill>
                    <a:schemeClr val="bg2">
                      <a:lumMod val="25000"/>
                    </a:schemeClr>
                  </a:solidFill>
                  <a:latin typeface="Constantia" pitchFamily="18" charset="0"/>
                </a:rPr>
                <a:t>муниципального образования основывается </a:t>
              </a:r>
              <a:r>
                <a:rPr lang="ru-RU" altLang="ru-RU" sz="2100" b="1" i="1" dirty="0">
                  <a:solidFill>
                    <a:schemeClr val="bg2">
                      <a:lumMod val="25000"/>
                    </a:schemeClr>
                  </a:solidFill>
                  <a:latin typeface="Constantia" pitchFamily="18" charset="0"/>
                </a:rPr>
                <a:t>на</a:t>
              </a:r>
              <a:endParaRPr lang="ru-RU" altLang="ru-RU" sz="2100" b="1" dirty="0">
                <a:solidFill>
                  <a:schemeClr val="bg2">
                    <a:lumMod val="25000"/>
                  </a:schemeClr>
                </a:solidFill>
                <a:latin typeface="Constantia" pitchFamily="18" charset="0"/>
              </a:endParaRPr>
            </a:p>
          </p:txBody>
        </p:sp>
      </p:grpSp>
      <p:sp>
        <p:nvSpPr>
          <p:cNvPr id="11270" name="Скругленный прямоугольник 7"/>
          <p:cNvSpPr>
            <a:spLocks noChangeArrowheads="1"/>
          </p:cNvSpPr>
          <p:nvPr/>
        </p:nvSpPr>
        <p:spPr bwMode="auto">
          <a:xfrm>
            <a:off x="2000233" y="4652963"/>
            <a:ext cx="2214578" cy="2016125"/>
          </a:xfrm>
          <a:prstGeom prst="roundRect">
            <a:avLst>
              <a:gd name="adj" fmla="val 11236"/>
            </a:avLst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r>
              <a:rPr lang="ru-RU" altLang="ru-RU" sz="1600" b="1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Основных направлениях бюджетной и налоговой </a:t>
            </a:r>
            <a:r>
              <a:rPr lang="ru-RU" altLang="ru-RU" sz="16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политики </a:t>
            </a:r>
            <a:r>
              <a:rPr lang="ru-RU" altLang="ru-RU" sz="1600" b="1" dirty="0" err="1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Рыбино-Будского</a:t>
            </a:r>
            <a:r>
              <a:rPr lang="ru-RU" altLang="ru-RU" sz="16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сельсовета</a:t>
            </a:r>
            <a:endParaRPr lang="ru-RU" altLang="ru-RU" sz="1600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271" name="Скругленный прямоугольник 9"/>
          <p:cNvSpPr>
            <a:spLocks noChangeArrowheads="1"/>
          </p:cNvSpPr>
          <p:nvPr/>
        </p:nvSpPr>
        <p:spPr bwMode="auto">
          <a:xfrm>
            <a:off x="4357686" y="4643446"/>
            <a:ext cx="2214578" cy="2016125"/>
          </a:xfrm>
          <a:prstGeom prst="roundRect">
            <a:avLst>
              <a:gd name="adj" fmla="val 11236"/>
            </a:avLst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r>
              <a:rPr lang="ru-RU" altLang="ru-RU" sz="1600" b="1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Прогнозе социально-экономического </a:t>
            </a:r>
            <a:r>
              <a:rPr lang="ru-RU" altLang="ru-RU" sz="16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развития </a:t>
            </a:r>
            <a:r>
              <a:rPr lang="ru-RU" altLang="ru-RU" sz="1600" b="1" dirty="0" err="1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Рыбино-Будского</a:t>
            </a:r>
            <a:r>
              <a:rPr lang="ru-RU" altLang="ru-RU" sz="16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сельсовета</a:t>
            </a:r>
            <a:endParaRPr lang="ru-RU" altLang="ru-RU" sz="1600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272" name="Скругленный прямоугольник 10"/>
          <p:cNvSpPr>
            <a:spLocks noChangeArrowheads="1"/>
          </p:cNvSpPr>
          <p:nvPr/>
        </p:nvSpPr>
        <p:spPr bwMode="auto">
          <a:xfrm>
            <a:off x="6715140" y="4643446"/>
            <a:ext cx="2285984" cy="2016125"/>
          </a:xfrm>
          <a:prstGeom prst="roundRect">
            <a:avLst>
              <a:gd name="adj" fmla="val 11236"/>
            </a:avLst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r>
              <a:rPr lang="ru-RU" altLang="ru-RU" sz="1600" b="1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Муниципальных программах </a:t>
            </a:r>
            <a:r>
              <a:rPr lang="ru-RU" altLang="ru-RU" sz="16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муниципального образования «</a:t>
            </a:r>
            <a:r>
              <a:rPr lang="ru-RU" altLang="ru-RU" sz="1600" b="1" dirty="0" err="1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Рыбино-Будский</a:t>
            </a:r>
            <a:r>
              <a:rPr lang="ru-RU" altLang="ru-RU" sz="16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сельсовет» </a:t>
            </a:r>
            <a:r>
              <a:rPr lang="ru-RU" altLang="ru-RU" sz="1600" b="1" dirty="0" err="1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Обоянского</a:t>
            </a:r>
            <a:r>
              <a:rPr lang="ru-RU" altLang="ru-RU" sz="16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района</a:t>
            </a:r>
            <a:endParaRPr lang="ru-RU" altLang="ru-RU" sz="1600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274" name="Стрелка вправо 13"/>
          <p:cNvSpPr>
            <a:spLocks noChangeArrowheads="1"/>
          </p:cNvSpPr>
          <p:nvPr/>
        </p:nvSpPr>
        <p:spPr bwMode="auto">
          <a:xfrm rot="5400000">
            <a:off x="2711438" y="3935411"/>
            <a:ext cx="792163" cy="642941"/>
          </a:xfrm>
          <a:prstGeom prst="rightArrow">
            <a:avLst>
              <a:gd name="adj1" fmla="val 50000"/>
              <a:gd name="adj2" fmla="val 32358"/>
            </a:avLst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10800000" vert="eaVert" anchor="ctr"/>
          <a:lstStyle/>
          <a:p>
            <a:pPr eaLnBrk="1" hangingPunct="1">
              <a:defRPr/>
            </a:pPr>
            <a:endParaRPr lang="ru-RU" altLang="ru-RU">
              <a:solidFill>
                <a:srgbClr val="FFD25D"/>
              </a:solidFill>
              <a:latin typeface="Constantia" pitchFamily="18" charset="0"/>
            </a:endParaRPr>
          </a:p>
        </p:txBody>
      </p:sp>
      <p:sp>
        <p:nvSpPr>
          <p:cNvPr id="11275" name="Стрелка вправо 14"/>
          <p:cNvSpPr>
            <a:spLocks noChangeArrowheads="1"/>
          </p:cNvSpPr>
          <p:nvPr/>
        </p:nvSpPr>
        <p:spPr bwMode="auto">
          <a:xfrm rot="5400000">
            <a:off x="5036346" y="3964786"/>
            <a:ext cx="785820" cy="571504"/>
          </a:xfrm>
          <a:prstGeom prst="rightArrow">
            <a:avLst>
              <a:gd name="adj1" fmla="val 50000"/>
              <a:gd name="adj2" fmla="val 32360"/>
            </a:avLst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10800000" vert="eaVert" anchor="ctr"/>
          <a:lstStyle/>
          <a:p>
            <a:pPr eaLnBrk="1" hangingPunct="1">
              <a:defRPr/>
            </a:pPr>
            <a:endParaRPr lang="ru-RU" altLang="ru-RU">
              <a:solidFill>
                <a:srgbClr val="FFD25D"/>
              </a:solidFill>
              <a:latin typeface="Constantia" pitchFamily="18" charset="0"/>
            </a:endParaRPr>
          </a:p>
        </p:txBody>
      </p:sp>
      <p:sp>
        <p:nvSpPr>
          <p:cNvPr id="11276" name="Стрелка вправо 15"/>
          <p:cNvSpPr>
            <a:spLocks noChangeArrowheads="1"/>
          </p:cNvSpPr>
          <p:nvPr/>
        </p:nvSpPr>
        <p:spPr bwMode="auto">
          <a:xfrm rot="5400000">
            <a:off x="7430303" y="4002892"/>
            <a:ext cx="792163" cy="507979"/>
          </a:xfrm>
          <a:prstGeom prst="rightArrow">
            <a:avLst>
              <a:gd name="adj1" fmla="val 50000"/>
              <a:gd name="adj2" fmla="val 28197"/>
            </a:avLst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10800000" vert="eaVert" anchor="ctr"/>
          <a:lstStyle/>
          <a:p>
            <a:pPr eaLnBrk="1" hangingPunct="1">
              <a:defRPr/>
            </a:pPr>
            <a:endParaRPr lang="ru-RU" altLang="ru-RU">
              <a:solidFill>
                <a:srgbClr val="FFD25D"/>
              </a:solidFill>
              <a:latin typeface="Constantia" pitchFamily="18" charset="0"/>
            </a:endParaRPr>
          </a:p>
        </p:txBody>
      </p:sp>
      <p:sp>
        <p:nvSpPr>
          <p:cNvPr id="18" name="Стрелка вправо 11"/>
          <p:cNvSpPr>
            <a:spLocks noChangeArrowheads="1"/>
          </p:cNvSpPr>
          <p:nvPr/>
        </p:nvSpPr>
        <p:spPr bwMode="auto">
          <a:xfrm rot="5400000">
            <a:off x="673869" y="3969544"/>
            <a:ext cx="795335" cy="571503"/>
          </a:xfrm>
          <a:prstGeom prst="rightArrow">
            <a:avLst>
              <a:gd name="adj1" fmla="val 50000"/>
              <a:gd name="adj2" fmla="val 28197"/>
            </a:avLst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10800000" vert="eaVert" anchor="ctr"/>
          <a:lstStyle/>
          <a:p>
            <a:pPr eaLnBrk="1" hangingPunct="1">
              <a:defRPr/>
            </a:pPr>
            <a:endParaRPr lang="ru-RU" altLang="ru-RU">
              <a:solidFill>
                <a:srgbClr val="FFD25D"/>
              </a:solidFill>
              <a:latin typeface="Constant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21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500063" y="571500"/>
            <a:ext cx="8643937" cy="1500188"/>
          </a:xfrm>
          <a:solidFill>
            <a:schemeClr val="accent1">
              <a:lumMod val="60000"/>
              <a:lumOff val="40000"/>
            </a:schemeClr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91440" rIns="91440" bIns="45720" anchor="ctr">
            <a:normAutofit/>
          </a:bodyPr>
          <a:lstStyle/>
          <a:p>
            <a:pPr algn="ctr" eaLnBrk="1" hangingPunct="1">
              <a:defRPr/>
            </a:pPr>
            <a:r>
              <a:rPr lang="ru-RU" sz="2400" b="1" dirty="0" smtClean="0">
                <a:solidFill>
                  <a:srgbClr val="800000"/>
                </a:solidFill>
                <a:latin typeface="Times New Roman" pitchFamily="18" charset="0"/>
              </a:rPr>
              <a:t>Основные характеристики бюджета муниципального образования «</a:t>
            </a:r>
            <a:r>
              <a:rPr lang="ru-RU" sz="2400" b="1" dirty="0" err="1" smtClean="0">
                <a:solidFill>
                  <a:srgbClr val="800000"/>
                </a:solidFill>
                <a:latin typeface="Times New Roman" pitchFamily="18" charset="0"/>
              </a:rPr>
              <a:t>Рыбино-Будский</a:t>
            </a:r>
            <a:r>
              <a:rPr lang="ru-RU" sz="2400" b="1" dirty="0" smtClean="0">
                <a:solidFill>
                  <a:srgbClr val="800000"/>
                </a:solidFill>
                <a:latin typeface="Times New Roman" pitchFamily="18" charset="0"/>
              </a:rPr>
              <a:t> сельсовет» </a:t>
            </a:r>
            <a:r>
              <a:rPr lang="ru-RU" sz="2400" b="1" dirty="0" err="1" smtClean="0">
                <a:solidFill>
                  <a:srgbClr val="800000"/>
                </a:solidFill>
                <a:latin typeface="Times New Roman" pitchFamily="18" charset="0"/>
              </a:rPr>
              <a:t>Обоянского</a:t>
            </a:r>
            <a:r>
              <a:rPr lang="ru-RU" sz="2400" b="1" dirty="0" smtClean="0">
                <a:solidFill>
                  <a:srgbClr val="800000"/>
                </a:solidFill>
                <a:latin typeface="Times New Roman" pitchFamily="18" charset="0"/>
              </a:rPr>
              <a:t> района Курской области на </a:t>
            </a:r>
            <a:r>
              <a:rPr lang="ru-RU" sz="2400" b="1" dirty="0" smtClean="0">
                <a:solidFill>
                  <a:srgbClr val="800000"/>
                </a:solidFill>
                <a:latin typeface="Times New Roman" pitchFamily="18" charset="0"/>
              </a:rPr>
              <a:t>2019-2022 </a:t>
            </a:r>
            <a:r>
              <a:rPr lang="ru-RU" sz="2400" b="1" dirty="0" smtClean="0">
                <a:solidFill>
                  <a:srgbClr val="800000"/>
                </a:solidFill>
                <a:latin typeface="Times New Roman" pitchFamily="18" charset="0"/>
              </a:rPr>
              <a:t>гг.</a:t>
            </a:r>
          </a:p>
        </p:txBody>
      </p:sp>
      <p:sp>
        <p:nvSpPr>
          <p:cNvPr id="17411" name="Text Box 75"/>
          <p:cNvSpPr txBox="1">
            <a:spLocks noChangeArrowheads="1"/>
          </p:cNvSpPr>
          <p:nvPr/>
        </p:nvSpPr>
        <p:spPr bwMode="auto">
          <a:xfrm>
            <a:off x="7588757" y="2132856"/>
            <a:ext cx="1296987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ru-RU" sz="1400" b="1" dirty="0">
                <a:solidFill>
                  <a:srgbClr val="C00000"/>
                </a:solidFill>
                <a:latin typeface="Times New Roman" pitchFamily="18" charset="0"/>
                <a:cs typeface="Arial" pitchFamily="34" charset="0"/>
              </a:rPr>
              <a:t>(</a:t>
            </a:r>
            <a:r>
              <a:rPr lang="ru-RU" sz="1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тыс. рублей)</a:t>
            </a:r>
          </a:p>
        </p:txBody>
      </p:sp>
      <p:sp>
        <p:nvSpPr>
          <p:cNvPr id="17412" name="TextBox 1"/>
          <p:cNvSpPr txBox="1">
            <a:spLocks noChangeArrowheads="1"/>
          </p:cNvSpPr>
          <p:nvPr/>
        </p:nvSpPr>
        <p:spPr bwMode="auto">
          <a:xfrm>
            <a:off x="7994650" y="60325"/>
            <a:ext cx="1062038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l" eaLnBrk="1" hangingPunct="1"/>
            <a:endParaRPr lang="ru-RU" sz="1400">
              <a:solidFill>
                <a:srgbClr val="363636"/>
              </a:solidFill>
              <a:latin typeface="Calibri" pitchFamily="34" charset="0"/>
              <a:cs typeface="Times New Roman" pitchFamily="18" charset="0"/>
            </a:endParaRPr>
          </a:p>
        </p:txBody>
      </p:sp>
      <p:graphicFrame>
        <p:nvGraphicFramePr>
          <p:cNvPr id="63618" name="Group 13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297745078"/>
              </p:ext>
            </p:extLst>
          </p:nvPr>
        </p:nvGraphicFramePr>
        <p:xfrm>
          <a:off x="193674" y="2437658"/>
          <a:ext cx="8878920" cy="4240573"/>
        </p:xfrm>
        <a:graphic>
          <a:graphicData uri="http://schemas.openxmlformats.org/drawingml/2006/table">
            <a:tbl>
              <a:tblPr>
                <a:tableStyleId>{284E427A-3D55-4303-BF80-6455036E1DE7}</a:tableStyleId>
              </a:tblPr>
              <a:tblGrid>
                <a:gridCol w="611157"/>
                <a:gridCol w="1584793"/>
                <a:gridCol w="1829054"/>
                <a:gridCol w="1388802"/>
                <a:gridCol w="1110619"/>
                <a:gridCol w="1296074"/>
                <a:gridCol w="1058421"/>
              </a:tblGrid>
              <a:tr h="1134218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№ П/П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 показателей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Прогноз на </a:t>
                      </a:r>
                      <a:r>
                        <a:rPr kumimoji="0" lang="ru-RU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2020 </a:t>
                      </a:r>
                      <a:r>
                        <a:rPr kumimoji="0" lang="ru-RU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Прогноз на </a:t>
                      </a:r>
                      <a:r>
                        <a:rPr kumimoji="0" lang="ru-RU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2021год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Темп роста (%) к проекту на </a:t>
                      </a:r>
                      <a:r>
                        <a:rPr kumimoji="0" lang="ru-RU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2020 </a:t>
                      </a:r>
                      <a:r>
                        <a:rPr kumimoji="0" lang="ru-RU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Прогноз на </a:t>
                      </a:r>
                      <a:r>
                        <a:rPr kumimoji="0" lang="ru-RU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2022 </a:t>
                      </a:r>
                      <a:r>
                        <a:rPr kumimoji="0" lang="ru-RU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Темп роста (%) к проекту на </a:t>
                      </a:r>
                      <a:r>
                        <a:rPr kumimoji="0" lang="ru-RU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2021год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  <a:tr h="401751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1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1</a:t>
                      </a:r>
                      <a:endParaRPr kumimoji="0" lang="ru-RU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1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2</a:t>
                      </a:r>
                      <a:endParaRPr kumimoji="0" lang="ru-RU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1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4</a:t>
                      </a:r>
                      <a:endParaRPr kumimoji="0" lang="ru-RU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1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6</a:t>
                      </a:r>
                      <a:endParaRPr kumimoji="0" lang="ru-RU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1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7</a:t>
                      </a:r>
                      <a:endParaRPr kumimoji="0" lang="ru-RU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1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8</a:t>
                      </a:r>
                      <a:endParaRPr kumimoji="0" lang="ru-RU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1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9</a:t>
                      </a:r>
                      <a:endParaRPr kumimoji="0" lang="ru-RU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  <a:tr h="401751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ДОХОДЫ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8781,0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8061,4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91,8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8075,6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100,1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  <a:tr h="399873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них: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  <a:tr h="401751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1.1.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Налоговые и неналоговые доходы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7230,0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7242,3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100,1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7254,5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100,1</a:t>
                      </a: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  <a:tr h="420524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РАСХОДЫ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8781,0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8061,4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91,8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8075,6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100,1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  <a:tr h="443052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Дефицит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 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  <a:tr h="307884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b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% дефицита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b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</a:p>
                  </a:txBody>
                  <a:tcPr anchor="b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</a:p>
                  </a:txBody>
                  <a:tcPr anchor="b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-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b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</a:p>
                  </a:txBody>
                  <a:tcPr anchor="b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 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b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Рисунок 25" descr="zemelnyy-nalog-22_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635503" y="3933056"/>
            <a:ext cx="2592288" cy="2106234"/>
          </a:xfrm>
          <a:prstGeom prst="rect">
            <a:avLst/>
          </a:prstGeom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</p:pic>
      <p:pic>
        <p:nvPicPr>
          <p:cNvPr id="2" name="Picture 1" descr="C:\Documents and Settings\Bezuglova_I\Рабочий стол\Картинка\111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7989" y="4005064"/>
            <a:ext cx="3184969" cy="1800200"/>
          </a:xfrm>
          <a:prstGeom prst="rect">
            <a:avLst/>
          </a:prstGeom>
          <a:noFill/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</p:pic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89796" cy="762000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ФИЗИЧЕСКИЕ ЛИЦА – НАЛОГОПЛАТЕЛЬЩИКИ                                                       </a:t>
            </a:r>
            <a:endParaRPr lang="ru-RU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2773" name="Овал 9"/>
          <p:cNvSpPr>
            <a:spLocks noChangeAspect="1"/>
          </p:cNvSpPr>
          <p:nvPr/>
        </p:nvSpPr>
        <p:spPr bwMode="auto">
          <a:xfrm>
            <a:off x="2910277" y="2132857"/>
            <a:ext cx="3337802" cy="2384761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  <a:ln w="9525" algn="ctr">
            <a:solidFill>
              <a:srgbClr val="165A4A"/>
            </a:solidFill>
            <a:round/>
            <a:headEnd/>
            <a:tailEnd/>
          </a:ln>
        </p:spPr>
        <p:txBody>
          <a:bodyPr anchor="ctr" anchorCtr="1"/>
          <a:lstStyle/>
          <a:p>
            <a:pPr defTabSz="1082675"/>
            <a:endParaRPr lang="ru-RU" sz="380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043215" y="2492897"/>
            <a:ext cx="3273717" cy="138499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2800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НАЛОГИ, </a:t>
            </a:r>
          </a:p>
          <a:p>
            <a:pPr algn="ctr">
              <a:defRPr/>
            </a:pPr>
            <a:r>
              <a:rPr lang="ru-RU" sz="2800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УПЛАЧИВАЕМЫЕ </a:t>
            </a:r>
          </a:p>
          <a:p>
            <a:pPr algn="ctr">
              <a:defRPr/>
            </a:pPr>
            <a:r>
              <a:rPr lang="ru-RU" sz="2800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ГРАЖДАНАМИ</a:t>
            </a:r>
            <a:endParaRPr lang="ru-RU" sz="2800" dirty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5967847" y="2996952"/>
            <a:ext cx="2658757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1082675">
              <a:defRPr/>
            </a:pPr>
            <a:r>
              <a:rPr lang="ru-RU" sz="2000" i="1" dirty="0" smtClean="0">
                <a:solidFill>
                  <a:schemeClr val="bg1"/>
                </a:solidFill>
              </a:rPr>
              <a:t>ТРАНСПОРТНЫЙ НАЛОГ</a:t>
            </a:r>
            <a:endParaRPr lang="ru-RU" sz="2000" i="1" dirty="0">
              <a:solidFill>
                <a:schemeClr val="bg1"/>
              </a:solidFill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5635503" y="6237312"/>
            <a:ext cx="277992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1082675">
              <a:defRPr/>
            </a:pPr>
            <a:r>
              <a:rPr lang="ru-RU" sz="2000" i="1" dirty="0" smtClean="0">
                <a:solidFill>
                  <a:schemeClr val="accent1">
                    <a:lumMod val="75000"/>
                  </a:schemeClr>
                </a:solidFill>
              </a:rPr>
              <a:t>ЗЕМЕЛЬНЫЙ НАЛОГ</a:t>
            </a:r>
            <a:endParaRPr lang="ru-RU" sz="2000" i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650333" y="5842338"/>
            <a:ext cx="2791695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1082675">
              <a:defRPr/>
            </a:pPr>
            <a:r>
              <a:rPr lang="ru-RU" sz="2000" i="1" dirty="0" smtClean="0">
                <a:solidFill>
                  <a:schemeClr val="bg1"/>
                </a:solidFill>
              </a:rPr>
              <a:t>НАЛОГ </a:t>
            </a:r>
          </a:p>
          <a:p>
            <a:pPr algn="ctr" defTabSz="1082675">
              <a:defRPr/>
            </a:pPr>
            <a:r>
              <a:rPr lang="ru-RU" sz="2000" i="1" dirty="0" smtClean="0">
                <a:solidFill>
                  <a:schemeClr val="bg1"/>
                </a:solidFill>
              </a:rPr>
              <a:t>НА ДОХОДЫ ФИЗИЧЕСКИХ ЛИЦ</a:t>
            </a:r>
          </a:p>
        </p:txBody>
      </p:sp>
      <p:sp>
        <p:nvSpPr>
          <p:cNvPr id="21" name="Прямоугольник 20"/>
          <p:cNvSpPr/>
          <p:nvPr/>
        </p:nvSpPr>
        <p:spPr>
          <a:xfrm>
            <a:off x="2" y="2852941"/>
            <a:ext cx="320039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1082675">
              <a:defRPr/>
            </a:pPr>
            <a:r>
              <a:rPr lang="ru-RU" sz="2000" i="1" dirty="0" smtClean="0">
                <a:solidFill>
                  <a:schemeClr val="bg1"/>
                </a:solidFill>
              </a:rPr>
              <a:t>НАЛОГ </a:t>
            </a:r>
          </a:p>
          <a:p>
            <a:pPr algn="ctr" defTabSz="1082675">
              <a:defRPr/>
            </a:pPr>
            <a:r>
              <a:rPr lang="ru-RU" sz="2000" i="1" dirty="0" smtClean="0">
                <a:solidFill>
                  <a:schemeClr val="bg1"/>
                </a:solidFill>
              </a:rPr>
              <a:t>НА ИМУЩЕСТВО ФИЗИЧЕСКИХ ЛИЦ</a:t>
            </a:r>
            <a:endParaRPr lang="ru-RU" sz="2000" i="1" dirty="0">
              <a:solidFill>
                <a:schemeClr val="bg1"/>
              </a:solidFill>
            </a:endParaRPr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6A47197-CCCC-47B4-B961-941C5EBDC238}" type="slidenum">
              <a:rPr lang="ru-RU" smtClean="0"/>
              <a:pPr>
                <a:defRPr/>
              </a:pPr>
              <a:t>12</a:t>
            </a:fld>
            <a:endParaRPr lang="ru-RU"/>
          </a:p>
        </p:txBody>
      </p:sp>
      <p:pic>
        <p:nvPicPr>
          <p:cNvPr id="17" name="Рисунок 16" descr="192_nalogi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777339" y="764704"/>
            <a:ext cx="1528785" cy="1287092"/>
          </a:xfrm>
          <a:prstGeom prst="rect">
            <a:avLst/>
          </a:prstGeom>
        </p:spPr>
      </p:pic>
      <p:pic>
        <p:nvPicPr>
          <p:cNvPr id="24" name="Рисунок 23" descr="налоги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51520" y="1124744"/>
            <a:ext cx="2838530" cy="1728192"/>
          </a:xfrm>
          <a:prstGeom prst="rect">
            <a:avLst/>
          </a:prstGeom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</p:pic>
      <p:pic>
        <p:nvPicPr>
          <p:cNvPr id="25" name="Рисунок 24" descr="transportnyy-nalog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233723" y="836712"/>
            <a:ext cx="2408941" cy="1944216"/>
          </a:xfrm>
          <a:prstGeom prst="rect">
            <a:avLst/>
          </a:prstGeom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</p:pic>
      <p:pic>
        <p:nvPicPr>
          <p:cNvPr id="27" name="Рисунок 26" descr="nalogi-latvii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3574967" y="4869160"/>
            <a:ext cx="1772796" cy="1328366"/>
          </a:xfrm>
          <a:prstGeom prst="rect">
            <a:avLst/>
          </a:prstGeom>
        </p:spPr>
      </p:pic>
      <p:pic>
        <p:nvPicPr>
          <p:cNvPr id="23" name="Рисунок 22" descr="nalog_na_pribyl_-_2017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4306124" y="692696"/>
            <a:ext cx="1878454" cy="1355878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457200" y="714375"/>
            <a:ext cx="8382000" cy="1071563"/>
          </a:xfr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tIns="0" rIns="18288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2000" b="1" kern="1200" dirty="0">
                <a:solidFill>
                  <a:srgbClr val="000082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</a:rPr>
              <a:t>Межбюджетные трансферты (безвозмездные поступления) – это средства одного бюджета бюджетной системы РФ, перечисляемые другому бюджету бюджетной системы РФ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457200" y="2070100"/>
            <a:ext cx="8382000" cy="357188"/>
          </a:xfr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0" rIns="18288">
            <a:normAutofit/>
          </a:bodyPr>
          <a:lstStyle/>
          <a:p>
            <a:pPr marL="0" indent="0" algn="ctr" eaLnBrk="1" hangingPunct="1">
              <a:lnSpc>
                <a:spcPct val="90000"/>
              </a:lnSpc>
              <a:buFont typeface="Wingdings 2" pitchFamily="18" charset="2"/>
              <a:buNone/>
              <a:defRPr/>
            </a:pPr>
            <a:r>
              <a:rPr lang="ru-RU" sz="1800" b="1" dirty="0" smtClean="0">
                <a:solidFill>
                  <a:srgbClr val="00B050"/>
                </a:solidFill>
                <a:cs typeface="Arial" pitchFamily="34" charset="0"/>
              </a:rPr>
              <a:t>Формы межбюджетных трансфертов</a:t>
            </a:r>
          </a:p>
        </p:txBody>
      </p:sp>
      <p:sp>
        <p:nvSpPr>
          <p:cNvPr id="6" name="Стрелка вниз 5"/>
          <p:cNvSpPr/>
          <p:nvPr/>
        </p:nvSpPr>
        <p:spPr>
          <a:xfrm>
            <a:off x="5643570" y="2500306"/>
            <a:ext cx="500066" cy="428625"/>
          </a:xfrm>
          <a:prstGeom prst="downArrow">
            <a:avLst>
              <a:gd name="adj1" fmla="val 44047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500034" y="3000372"/>
            <a:ext cx="1785950" cy="323165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eaLnBrk="1" hangingPunct="1">
              <a:defRPr/>
            </a:pPr>
            <a:r>
              <a:rPr lang="ru-RU" sz="1200" b="1" dirty="0">
                <a:solidFill>
                  <a:srgbClr val="000000"/>
                </a:solidFill>
                <a:cs typeface="Arial" pitchFamily="34" charset="0"/>
              </a:rPr>
              <a:t>Субсидии – бюджетные средства, предоставляемые бюджету другого уровня бюджетной системы РФ , в целях </a:t>
            </a:r>
            <a:r>
              <a:rPr lang="ru-RU" sz="1200" b="1" dirty="0" err="1">
                <a:solidFill>
                  <a:srgbClr val="000000"/>
                </a:solidFill>
                <a:cs typeface="Arial" pitchFamily="34" charset="0"/>
              </a:rPr>
              <a:t>софинансирования</a:t>
            </a:r>
            <a:r>
              <a:rPr lang="ru-RU" sz="1200" b="1" dirty="0">
                <a:solidFill>
                  <a:srgbClr val="000000"/>
                </a:solidFill>
                <a:cs typeface="Arial" pitchFamily="34" charset="0"/>
              </a:rPr>
              <a:t> расходных  обязательств, возникающих  при выполнении полномочий  органов местного самоуправления по вопросам местного значения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6929454" y="3000372"/>
            <a:ext cx="1785937" cy="2462213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eaLnBrk="1" hangingPunct="1">
              <a:defRPr/>
            </a:pPr>
            <a:r>
              <a:rPr lang="ru-RU" sz="1400" b="1" dirty="0">
                <a:solidFill>
                  <a:srgbClr val="000000"/>
                </a:solidFill>
                <a:cs typeface="Arial" pitchFamily="34" charset="0"/>
              </a:rPr>
              <a:t>Дотации – </a:t>
            </a:r>
            <a:r>
              <a:rPr lang="ru-RU" sz="1400" b="1" dirty="0" smtClean="0">
                <a:solidFill>
                  <a:srgbClr val="000000"/>
                </a:solidFill>
                <a:cs typeface="Arial" pitchFamily="34" charset="0"/>
              </a:rPr>
              <a:t>межбюджетные </a:t>
            </a:r>
            <a:r>
              <a:rPr lang="ru-RU" sz="1400" b="1" dirty="0">
                <a:solidFill>
                  <a:srgbClr val="000000"/>
                </a:solidFill>
                <a:cs typeface="Arial" pitchFamily="34" charset="0"/>
              </a:rPr>
              <a:t>трансферты, предоставляемые на безвозмездной и безвозвратной основе без установления направлений и (или) условий их использования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2714612" y="3000372"/>
            <a:ext cx="2071702" cy="323165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eaLnBrk="1" hangingPunct="1">
              <a:defRPr/>
            </a:pPr>
            <a:r>
              <a:rPr lang="ru-RU" sz="1200" b="1" dirty="0">
                <a:solidFill>
                  <a:srgbClr val="000000"/>
                </a:solidFill>
                <a:cs typeface="Arial" pitchFamily="34" charset="0"/>
              </a:rPr>
              <a:t>Субвенции – бюджетные средства, предоставляемые бюджету другого уровня бюджетной системы РФ на безвозмездной и безвозвратной основах на осуществление определенных целевых расходов, возникающих при выполнении полномочий РФ, переданных для осуществления органам государственной власти другого уровня бюджетной системы РФ 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5072066" y="3000372"/>
            <a:ext cx="1643074" cy="73866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eaLnBrk="1" hangingPunct="1">
              <a:defRPr/>
            </a:pPr>
            <a:r>
              <a:rPr lang="ru-RU" sz="1400" b="1" dirty="0" smtClean="0">
                <a:solidFill>
                  <a:srgbClr val="000000"/>
                </a:solidFill>
                <a:cs typeface="Arial" pitchFamily="34" charset="0"/>
              </a:rPr>
              <a:t>Иные межбюджетные трансферты</a:t>
            </a:r>
            <a:endParaRPr lang="ru-RU" sz="1400" b="1" dirty="0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15" name="Стрелка вниз 14"/>
          <p:cNvSpPr/>
          <p:nvPr/>
        </p:nvSpPr>
        <p:spPr>
          <a:xfrm>
            <a:off x="3428992" y="2500306"/>
            <a:ext cx="500066" cy="428628"/>
          </a:xfrm>
          <a:prstGeom prst="downArrow">
            <a:avLst>
              <a:gd name="adj1" fmla="val 44047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6" name="Стрелка вниз 15"/>
          <p:cNvSpPr/>
          <p:nvPr/>
        </p:nvSpPr>
        <p:spPr>
          <a:xfrm>
            <a:off x="1142976" y="2500306"/>
            <a:ext cx="500066" cy="428625"/>
          </a:xfrm>
          <a:prstGeom prst="downArrow">
            <a:avLst>
              <a:gd name="adj1" fmla="val 44047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7" name="Стрелка вниз 16"/>
          <p:cNvSpPr/>
          <p:nvPr/>
        </p:nvSpPr>
        <p:spPr>
          <a:xfrm>
            <a:off x="7500958" y="2500306"/>
            <a:ext cx="500066" cy="428625"/>
          </a:xfrm>
          <a:prstGeom prst="downArrow">
            <a:avLst>
              <a:gd name="adj1" fmla="val 44047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3845" name="Group 53"/>
          <p:cNvGraphicFramePr>
            <a:graphicFrameLocks noGrp="1"/>
          </p:cNvGraphicFramePr>
          <p:nvPr/>
        </p:nvGraphicFramePr>
        <p:xfrm>
          <a:off x="285750" y="2143125"/>
          <a:ext cx="8501063" cy="4256090"/>
        </p:xfrm>
        <a:graphic>
          <a:graphicData uri="http://schemas.openxmlformats.org/drawingml/2006/table">
            <a:tbl>
              <a:tblPr/>
              <a:tblGrid>
                <a:gridCol w="3857625"/>
                <a:gridCol w="1714500"/>
                <a:gridCol w="1500188"/>
                <a:gridCol w="1428750"/>
              </a:tblGrid>
              <a:tr h="69696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tantia" pitchFamily="18" charset="0"/>
                        </a:rPr>
                        <a:t>Наименование</a:t>
                      </a: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2020</a:t>
                      </a:r>
                      <a:endParaRPr kumimoji="0" 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2021</a:t>
                      </a:r>
                      <a:endParaRPr kumimoji="0" 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2022</a:t>
                      </a:r>
                      <a:endParaRPr kumimoji="0" 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57313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tantia" pitchFamily="18" charset="0"/>
                        </a:rPr>
                        <a:t>ИТОГО</a:t>
                      </a: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1551,1</a:t>
                      </a:r>
                      <a:endParaRPr kumimoji="0" lang="ru-RU" sz="2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819,1</a:t>
                      </a:r>
                      <a:endParaRPr kumimoji="0" lang="ru-RU" sz="2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821,0</a:t>
                      </a:r>
                      <a:endParaRPr kumimoji="0" lang="ru-RU" sz="2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</a:tr>
              <a:tr h="42675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805671"/>
                          </a:solidFill>
                          <a:effectLst/>
                          <a:latin typeface="Constantia" pitchFamily="18" charset="0"/>
                        </a:rPr>
                        <a:t>в том числе:</a:t>
                      </a: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B216B6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B216B6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200" b="1" i="0" u="none" strike="noStrike" cap="none" normalizeH="0" baseline="0" smtClean="0">
                        <a:ln>
                          <a:noFill/>
                        </a:ln>
                        <a:solidFill>
                          <a:srgbClr val="B216B6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BF5"/>
                    </a:solidFill>
                  </a:tcPr>
                </a:tc>
              </a:tr>
              <a:tr h="6509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Дотации</a:t>
                      </a: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922,7</a:t>
                      </a:r>
                      <a:endParaRPr kumimoji="0" lang="ru-RU" sz="2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738,1</a:t>
                      </a:r>
                      <a:endParaRPr kumimoji="0" lang="ru-RU" sz="2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738,1</a:t>
                      </a:r>
                      <a:endParaRPr kumimoji="0" lang="ru-RU" sz="2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</a:tr>
              <a:tr h="57313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Субсидии</a:t>
                      </a: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547,7</a:t>
                      </a:r>
                      <a:endParaRPr kumimoji="0" lang="ru-RU" sz="2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B05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B05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B05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BF5"/>
                    </a:solidFill>
                  </a:tcPr>
                </a:tc>
              </a:tr>
              <a:tr h="57313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Субвенции</a:t>
                      </a: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80,7</a:t>
                      </a:r>
                      <a:endParaRPr kumimoji="0" lang="ru-RU" sz="2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81,0</a:t>
                      </a:r>
                      <a:endParaRPr kumimoji="0" lang="ru-RU" sz="2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82,9</a:t>
                      </a:r>
                      <a:endParaRPr kumimoji="0" lang="ru-RU" sz="2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</a:tr>
              <a:tr h="76205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80567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Иные межбюджетные трансферты</a:t>
                      </a: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80567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80567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80567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BF5"/>
                    </a:solidFill>
                  </a:tcPr>
                </a:tc>
              </a:tr>
            </a:tbl>
          </a:graphicData>
        </a:graphic>
      </p:graphicFrame>
      <p:sp>
        <p:nvSpPr>
          <p:cNvPr id="22221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81000" y="357188"/>
            <a:ext cx="8382000" cy="1404937"/>
          </a:xfr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91440" rIns="91440" bIns="45720" anchor="ctr">
            <a:normAutofit/>
          </a:bodyPr>
          <a:lstStyle/>
          <a:p>
            <a:pPr algn="ctr" eaLnBrk="1" hangingPunct="1">
              <a:defRPr/>
            </a:pPr>
            <a:r>
              <a:rPr lang="ru-RU" sz="2400" b="1" dirty="0" smtClean="0">
                <a:solidFill>
                  <a:srgbClr val="800000"/>
                </a:solidFill>
                <a:latin typeface="Times New Roman" pitchFamily="18" charset="0"/>
              </a:rPr>
              <a:t>Объем межбюджетных трансфертов бюджета</a:t>
            </a:r>
            <a:r>
              <a:rPr lang="en-US" sz="2400" b="1" dirty="0" smtClean="0">
                <a:solidFill>
                  <a:srgbClr val="800000"/>
                </a:solidFill>
                <a:latin typeface="Times New Roman" pitchFamily="18" charset="0"/>
              </a:rPr>
              <a:t/>
            </a:r>
            <a:br>
              <a:rPr lang="en-US" sz="2400" b="1" dirty="0" smtClean="0">
                <a:solidFill>
                  <a:srgbClr val="800000"/>
                </a:solidFill>
                <a:latin typeface="Times New Roman" pitchFamily="18" charset="0"/>
              </a:rPr>
            </a:br>
            <a:r>
              <a:rPr lang="ru-RU" sz="2400" b="1" dirty="0" smtClean="0">
                <a:solidFill>
                  <a:srgbClr val="800000"/>
                </a:solidFill>
                <a:latin typeface="Times New Roman" pitchFamily="18" charset="0"/>
              </a:rPr>
              <a:t> муниципального образования «</a:t>
            </a:r>
            <a:r>
              <a:rPr lang="ru-RU" sz="2400" b="1" dirty="0" err="1" smtClean="0">
                <a:solidFill>
                  <a:srgbClr val="800000"/>
                </a:solidFill>
                <a:latin typeface="Times New Roman" pitchFamily="18" charset="0"/>
              </a:rPr>
              <a:t>Рыбино-Будский</a:t>
            </a:r>
            <a:r>
              <a:rPr lang="ru-RU" sz="2400" b="1" dirty="0" smtClean="0">
                <a:solidFill>
                  <a:srgbClr val="800000"/>
                </a:solidFill>
                <a:latin typeface="Times New Roman" pitchFamily="18" charset="0"/>
              </a:rPr>
              <a:t> сельсовет» </a:t>
            </a:r>
            <a:r>
              <a:rPr lang="ru-RU" sz="2400" b="1" dirty="0" err="1" smtClean="0">
                <a:solidFill>
                  <a:srgbClr val="800000"/>
                </a:solidFill>
                <a:latin typeface="Times New Roman" pitchFamily="18" charset="0"/>
              </a:rPr>
              <a:t>Обоянского</a:t>
            </a:r>
            <a:r>
              <a:rPr lang="ru-RU" sz="2400" b="1" dirty="0" smtClean="0">
                <a:solidFill>
                  <a:srgbClr val="800000"/>
                </a:solidFill>
                <a:latin typeface="Times New Roman" pitchFamily="18" charset="0"/>
              </a:rPr>
              <a:t> района Курской области в </a:t>
            </a:r>
            <a:r>
              <a:rPr lang="ru-RU" sz="2400" b="1" dirty="0" smtClean="0">
                <a:solidFill>
                  <a:srgbClr val="800000"/>
                </a:solidFill>
                <a:latin typeface="Times New Roman" pitchFamily="18" charset="0"/>
              </a:rPr>
              <a:t>2020-2022 </a:t>
            </a:r>
            <a:r>
              <a:rPr lang="ru-RU" sz="2400" b="1" dirty="0" smtClean="0">
                <a:solidFill>
                  <a:srgbClr val="800000"/>
                </a:solidFill>
                <a:latin typeface="Times New Roman" pitchFamily="18" charset="0"/>
              </a:rPr>
              <a:t>гг.</a:t>
            </a:r>
          </a:p>
        </p:txBody>
      </p:sp>
      <p:sp>
        <p:nvSpPr>
          <p:cNvPr id="20526" name="Text Box 75"/>
          <p:cNvSpPr txBox="1">
            <a:spLocks noChangeArrowheads="1"/>
          </p:cNvSpPr>
          <p:nvPr/>
        </p:nvSpPr>
        <p:spPr bwMode="auto">
          <a:xfrm>
            <a:off x="7451725" y="1773238"/>
            <a:ext cx="1296988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ru-RU" sz="1400" b="1" dirty="0">
                <a:solidFill>
                  <a:srgbClr val="C00000"/>
                </a:solidFill>
                <a:latin typeface="Times New Roman" pitchFamily="18" charset="0"/>
                <a:cs typeface="Arial" pitchFamily="34" charset="0"/>
              </a:rPr>
              <a:t>(</a:t>
            </a:r>
            <a:r>
              <a:rPr lang="ru-RU" sz="1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тыс. рублей)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38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38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Номер слайда 5"/>
          <p:cNvSpPr txBox="1">
            <a:spLocks noGrp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fld id="{F583F822-1380-4FBB-A0EC-49522E354F84}" type="slidenum">
              <a:rPr lang="ru-RU" sz="1200">
                <a:solidFill>
                  <a:schemeClr val="tx1">
                    <a:tint val="75000"/>
                  </a:schemeClr>
                </a:solidFill>
                <a:latin typeface="+mn-lt"/>
              </a:rPr>
              <a:pPr algn="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t>15</a:t>
            </a:fld>
            <a:endParaRPr lang="ru-RU" sz="1200">
              <a:solidFill>
                <a:schemeClr val="tx1">
                  <a:tint val="75000"/>
                </a:schemeClr>
              </a:solidFill>
              <a:latin typeface="+mn-lt"/>
            </a:endParaRPr>
          </a:p>
        </p:txBody>
      </p:sp>
      <p:sp>
        <p:nvSpPr>
          <p:cNvPr id="21507" name="TextBox 9"/>
          <p:cNvSpPr txBox="1">
            <a:spLocks noChangeArrowheads="1"/>
          </p:cNvSpPr>
          <p:nvPr/>
        </p:nvSpPr>
        <p:spPr bwMode="auto">
          <a:xfrm>
            <a:off x="1293813" y="1341438"/>
            <a:ext cx="18415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l" eaLnBrk="1" hangingPunct="1"/>
            <a:endParaRPr lang="ru-RU" sz="2000" b="1">
              <a:latin typeface="Arial Cyr" charset="0"/>
              <a:cs typeface="Arial" pitchFamily="34" charset="0"/>
            </a:endParaRPr>
          </a:p>
        </p:txBody>
      </p:sp>
      <p:sp>
        <p:nvSpPr>
          <p:cNvPr id="21509" name="Rectangle 7"/>
          <p:cNvSpPr>
            <a:spLocks noChangeArrowheads="1"/>
          </p:cNvSpPr>
          <p:nvPr/>
        </p:nvSpPr>
        <p:spPr bwMode="auto">
          <a:xfrm>
            <a:off x="571440" y="243245"/>
            <a:ext cx="8343960" cy="1477328"/>
          </a:xfrm>
          <a:prstGeom prst="rect">
            <a:avLst/>
          </a:prstGeom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 anchor="ctr">
            <a:spAutoFit/>
          </a:bodyPr>
          <a:lstStyle/>
          <a:p>
            <a:pPr algn="ctr" eaLnBrk="1" hangingPunct="1"/>
            <a:r>
              <a:rPr lang="ru-RU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ДОХОДЫ</a:t>
            </a:r>
            <a:endParaRPr lang="ru-RU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/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бюджета 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муниципального образования «</a:t>
            </a:r>
            <a:r>
              <a:rPr lang="ru-RU" b="1" dirty="0" err="1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Рыбино-Будский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сельсовет» </a:t>
            </a:r>
            <a:r>
              <a:rPr lang="ru-RU" b="1" dirty="0" err="1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Обоянского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района Курской области </a:t>
            </a:r>
            <a:r>
              <a:rPr lang="ru-RU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2020 </a:t>
            </a:r>
            <a:r>
              <a:rPr lang="ru-RU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год и </a:t>
            </a:r>
          </a:p>
          <a:p>
            <a:pPr algn="ctr" eaLnBrk="1" hangingPunct="1"/>
            <a:r>
              <a:rPr lang="ru-RU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плановый период 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2021 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2022 </a:t>
            </a:r>
            <a:r>
              <a:rPr lang="ru-RU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годов</a:t>
            </a:r>
            <a:endParaRPr lang="en-US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r" eaLnBrk="1" hangingPunct="1"/>
            <a:r>
              <a:rPr lang="en-US" dirty="0">
                <a:solidFill>
                  <a:schemeClr val="bg1"/>
                </a:solidFill>
                <a:cs typeface="Arial" pitchFamily="34" charset="0"/>
              </a:rPr>
              <a:t>                                                                                                              </a:t>
            </a:r>
            <a:r>
              <a:rPr lang="ru-RU" sz="1400" dirty="0">
                <a:solidFill>
                  <a:schemeClr val="bg1"/>
                </a:solidFill>
                <a:cs typeface="Arial" pitchFamily="34" charset="0"/>
              </a:rPr>
              <a:t>(тыс. руб.)</a:t>
            </a:r>
          </a:p>
        </p:txBody>
      </p:sp>
      <p:graphicFrame>
        <p:nvGraphicFramePr>
          <p:cNvPr id="99596" name="Group 1292"/>
          <p:cNvGraphicFramePr>
            <a:graphicFrameLocks noGrp="1"/>
          </p:cNvGraphicFramePr>
          <p:nvPr/>
        </p:nvGraphicFramePr>
        <p:xfrm>
          <a:off x="533401" y="1898343"/>
          <a:ext cx="8305799" cy="4561031"/>
        </p:xfrm>
        <a:graphic>
          <a:graphicData uri="http://schemas.openxmlformats.org/drawingml/2006/table">
            <a:tbl>
              <a:tblPr>
                <a:tableStyleId>{3C2FFA5D-87B4-456A-9821-1D502468CF0F}</a:tableStyleId>
              </a:tblPr>
              <a:tblGrid>
                <a:gridCol w="4885313"/>
                <a:gridCol w="1186322"/>
                <a:gridCol w="1117082"/>
                <a:gridCol w="1117082"/>
              </a:tblGrid>
              <a:tr h="484910">
                <a:tc rowSpan="2"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Наименование доходов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14" marB="45714" anchor="ctr" horzOverflow="overflow"/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План на </a:t>
                      </a:r>
                      <a:r>
                        <a:rPr kumimoji="0" lang="ru-RU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2020 </a:t>
                      </a:r>
                      <a:r>
                        <a:rPr kumimoji="0" lang="ru-RU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г.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14" marB="45714" anchor="ctr" horzOverflow="overflow"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Плановый период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14" marB="45714" anchor="ctr" horzOverflow="overflow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968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 </a:t>
                      </a:r>
                      <a:r>
                        <a:rPr kumimoji="0" lang="ru-RU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2021г</a:t>
                      </a:r>
                      <a:r>
                        <a:rPr kumimoji="0" lang="ru-RU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.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14" marB="45714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 </a:t>
                      </a:r>
                      <a:r>
                        <a:rPr kumimoji="0" lang="ru-RU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2022г</a:t>
                      </a:r>
                      <a:r>
                        <a:rPr kumimoji="0" lang="ru-RU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.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14" marB="45714" anchor="ctr" horzOverflow="overflow"/>
                </a:tc>
              </a:tr>
              <a:tr h="310897">
                <a:tc>
                  <a:txBody>
                    <a:bodyPr/>
                    <a:lstStyle/>
                    <a:p>
                      <a:pPr marL="0" marR="0" lvl="0" indent="0" algn="l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6600FF"/>
                          </a:solidFill>
                          <a:effectLst/>
                        </a:rPr>
                        <a:t>Налоговые и неналоговые доходы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6600FF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14" marB="45714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66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7230,0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6600FF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4" marB="4571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66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7242,3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6600FF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4" marB="4571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66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7254,5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6600FF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4" marB="45714" anchor="b" horzOverflow="overflow"/>
                </a:tc>
              </a:tr>
              <a:tr h="285516">
                <a:tc>
                  <a:txBody>
                    <a:bodyPr/>
                    <a:lstStyle/>
                    <a:p>
                      <a:pPr marL="0" marR="0" lvl="0" indent="0" algn="l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6600FF"/>
                          </a:solidFill>
                          <a:effectLst/>
                        </a:rPr>
                        <a:t>Налог на доходы физических лиц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6600FF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14" marB="45714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66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159,9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6600FF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4" marB="4571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66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172,2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6600FF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4" marB="4571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66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184,4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6600FF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4" marB="45714" anchor="b" horzOverflow="overflow"/>
                </a:tc>
              </a:tr>
              <a:tr h="285516">
                <a:tc>
                  <a:txBody>
                    <a:bodyPr/>
                    <a:lstStyle/>
                    <a:p>
                      <a:pPr marL="0" marR="0" lvl="0" indent="0" algn="l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6600FF"/>
                          </a:solidFill>
                          <a:effectLst/>
                        </a:rPr>
                        <a:t>Налог на имущество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6600FF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14" marB="45714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66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95,2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6600FF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4" marB="4571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66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95,2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6600FF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4" marB="4571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66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95,2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6600FF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4" marB="45714" anchor="b" horzOverflow="overflow"/>
                </a:tc>
              </a:tr>
              <a:tr h="285516">
                <a:tc>
                  <a:txBody>
                    <a:bodyPr/>
                    <a:lstStyle/>
                    <a:p>
                      <a:pPr marL="0" marR="0" lvl="0" indent="0" algn="l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6600FF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Земельный налог</a:t>
                      </a:r>
                    </a:p>
                  </a:txBody>
                  <a:tcPr marT="45714" marB="45714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66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1443,2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6600FF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4" marB="4571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66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1443,2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6600FF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4" marB="4571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66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1443,2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6600FF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4" marB="45714" anchor="b" horzOverflow="overflow"/>
                </a:tc>
              </a:tr>
              <a:tr h="285516">
                <a:tc>
                  <a:txBody>
                    <a:bodyPr/>
                    <a:lstStyle/>
                    <a:p>
                      <a:pPr marL="0" marR="0" lvl="0" indent="0" algn="l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6600FF"/>
                          </a:solidFill>
                          <a:effectLst/>
                        </a:rPr>
                        <a:t>Доходы от использования имущества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6600FF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14" marB="45714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66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5455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6600FF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4" marB="4571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66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5455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6600FF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4" marB="4571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66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5455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6600FF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4" marB="45714" anchor="b" horzOverflow="overflow"/>
                </a:tc>
              </a:tr>
              <a:tr h="285516">
                <a:tc>
                  <a:txBody>
                    <a:bodyPr/>
                    <a:lstStyle/>
                    <a:p>
                      <a:pPr marL="0" marR="0" lvl="0" indent="0" algn="l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6600FF"/>
                          </a:solidFill>
                          <a:effectLst/>
                        </a:rPr>
                        <a:t>Прочие неналоговые доходы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6600FF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14" marB="45714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66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76,7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6600FF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4" marB="4571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66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76,7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6600FF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4" marB="4571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66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76,7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6600FF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4" marB="45714" anchor="b" horzOverflow="overflow"/>
                </a:tc>
              </a:tr>
              <a:tr h="724150">
                <a:tc>
                  <a:txBody>
                    <a:bodyPr/>
                    <a:lstStyle/>
                    <a:p>
                      <a:pPr marL="0" marR="0" lvl="0" indent="0" algn="l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6600FF"/>
                          </a:solidFill>
                          <a:effectLst/>
                          <a:latin typeface="+mn-lt"/>
                          <a:cs typeface="+mn-cs"/>
                        </a:rPr>
                        <a:t>Безвозмездные  поступления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6600FF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14" marB="45714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66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1551,0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6600FF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4" marB="4571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66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819,1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6600FF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4" marB="4571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66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821,0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6600FF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4" marB="45714" anchor="b" horzOverflow="overflow"/>
                </a:tc>
              </a:tr>
              <a:tr h="1181866">
                <a:tc>
                  <a:txBody>
                    <a:bodyPr/>
                    <a:lstStyle/>
                    <a:p>
                      <a:pPr marL="0" marR="0" lvl="0" indent="0" algn="l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ВСЕГО ДОХОДОВ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14" marB="45714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8781,0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4" marB="4571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8061,4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4" marB="4571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8075,5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4" marB="45714" anchor="b" horzOverflow="overflow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935163"/>
          <a:ext cx="8229600" cy="43894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1357322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Структура собственных доходов бюджета муниципального образования «</a:t>
            </a:r>
            <a:r>
              <a:rPr lang="ru-RU" sz="2400" b="1" dirty="0" err="1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Рыбино-Будский</a:t>
            </a:r>
            <a:r>
              <a:rPr lang="ru-RU" sz="2400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 сельсовет» </a:t>
            </a:r>
            <a:r>
              <a:rPr lang="ru-RU" sz="2400" b="1" dirty="0" err="1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Обоянского</a:t>
            </a:r>
            <a:r>
              <a:rPr lang="ru-RU" sz="2400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 района Курской области на </a:t>
            </a:r>
            <a:r>
              <a:rPr lang="ru-RU" sz="2400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2020 </a:t>
            </a:r>
            <a:r>
              <a:rPr lang="ru-RU" sz="2400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год</a:t>
            </a:r>
            <a:endParaRPr lang="ru-RU" b="1" dirty="0">
              <a:solidFill>
                <a:srgbClr val="0033CC"/>
              </a:solidFill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540143"/>
            <a:ext cx="8424936" cy="46166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2400" dirty="0">
                <a:solidFill>
                  <a:srgbClr val="0033CC"/>
                </a:solidFill>
                <a:effectLst>
                  <a:reflection blurRad="6350" stA="55000" endA="300" endPos="45500" dir="5400000" sy="-100000" algn="bl" rotWithShape="0"/>
                </a:effectLst>
              </a:rPr>
              <a:t>КАК КЛАССИФИЦИРУЮТСЯ РАСХОДЫ БЮДЖЕТА?</a:t>
            </a:r>
          </a:p>
        </p:txBody>
      </p:sp>
      <p:sp>
        <p:nvSpPr>
          <p:cNvPr id="24579" name="TextBox 2"/>
          <p:cNvSpPr txBox="1">
            <a:spLocks noChangeArrowheads="1"/>
          </p:cNvSpPr>
          <p:nvPr/>
        </p:nvSpPr>
        <p:spPr bwMode="auto">
          <a:xfrm>
            <a:off x="395288" y="1052513"/>
            <a:ext cx="8280400" cy="100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just"/>
            <a:r>
              <a:rPr lang="ru-RU" sz="1500" dirty="0"/>
              <a:t>       Расходы бюджета – выплачиваемые из бюджета денежные средства, за исключением средств, являющихся источниками финансирования дефицита бюджета, и направляемые на финансовое обеспечение задач и функций государства и местного самоуправления.</a:t>
            </a:r>
          </a:p>
        </p:txBody>
      </p:sp>
      <p:sp>
        <p:nvSpPr>
          <p:cNvPr id="24580" name="TextBox 3"/>
          <p:cNvSpPr txBox="1">
            <a:spLocks noChangeArrowheads="1"/>
          </p:cNvSpPr>
          <p:nvPr/>
        </p:nvSpPr>
        <p:spPr bwMode="auto">
          <a:xfrm>
            <a:off x="468313" y="2089150"/>
            <a:ext cx="8207375" cy="163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just"/>
            <a:r>
              <a:rPr lang="ru-RU" sz="1400"/>
              <a:t> </a:t>
            </a:r>
            <a:r>
              <a:rPr lang="ru-RU" sz="1200"/>
              <a:t>Формирование расходов бюджетов бюджетной системы Российской Федерации осуществляется в соответствии с расходными обязательствами, обусловленными установленным законодательством Российской Федерации разграничением полномочий федеральных органов государственной власти, органов государственной власти субъектов Российской Федерации и органов местного самоуправления, исполнение которых согласно законодательству Российской Федерации, международным и иным договорам и соглашениям должно происходить в очередном финансовом году (очередном финансовом году и плановом периоде) за счет средств соответствующих бюджетов.</a:t>
            </a:r>
          </a:p>
          <a:p>
            <a:pPr algn="just"/>
            <a:endParaRPr lang="ru-RU" sz="1400"/>
          </a:p>
        </p:txBody>
      </p:sp>
      <p:sp>
        <p:nvSpPr>
          <p:cNvPr id="6" name="Блок-схема: альтернативный процесс 5"/>
          <p:cNvSpPr/>
          <p:nvPr/>
        </p:nvSpPr>
        <p:spPr>
          <a:xfrm>
            <a:off x="3743325" y="3703638"/>
            <a:ext cx="1657350" cy="1381125"/>
          </a:xfrm>
          <a:prstGeom prst="flowChartAlternateProcess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dirty="0"/>
              <a:t>Классификация расходов </a:t>
            </a:r>
          </a:p>
          <a:p>
            <a:pPr>
              <a:defRPr/>
            </a:pPr>
            <a:r>
              <a:rPr lang="ru-RU" sz="1400" dirty="0"/>
              <a:t>по признакам</a:t>
            </a:r>
          </a:p>
        </p:txBody>
      </p:sp>
      <p:sp>
        <p:nvSpPr>
          <p:cNvPr id="13" name="Стрелка влево 12"/>
          <p:cNvSpPr/>
          <p:nvPr/>
        </p:nvSpPr>
        <p:spPr>
          <a:xfrm>
            <a:off x="2124075" y="4151313"/>
            <a:ext cx="1581150" cy="485775"/>
          </a:xfrm>
          <a:prstGeom prst="leftArrow">
            <a:avLst>
              <a:gd name="adj1" fmla="val 50000"/>
              <a:gd name="adj2" fmla="val 32366"/>
            </a:avLst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200" dirty="0"/>
              <a:t>Функциональная</a:t>
            </a:r>
          </a:p>
        </p:txBody>
      </p:sp>
      <p:sp>
        <p:nvSpPr>
          <p:cNvPr id="14" name="Стрелка вправо 13"/>
          <p:cNvSpPr/>
          <p:nvPr/>
        </p:nvSpPr>
        <p:spPr>
          <a:xfrm>
            <a:off x="5430838" y="4151313"/>
            <a:ext cx="1620837" cy="485775"/>
          </a:xfrm>
          <a:prstGeom prst="rightArrow">
            <a:avLst>
              <a:gd name="adj1" fmla="val 50000"/>
              <a:gd name="adj2" fmla="val 27076"/>
            </a:avLst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200" dirty="0"/>
              <a:t>Ведомственная</a:t>
            </a:r>
          </a:p>
        </p:txBody>
      </p:sp>
      <p:sp>
        <p:nvSpPr>
          <p:cNvPr id="15" name="Блок-схема: альтернативный процесс 14"/>
          <p:cNvSpPr/>
          <p:nvPr/>
        </p:nvSpPr>
        <p:spPr>
          <a:xfrm>
            <a:off x="323850" y="3648075"/>
            <a:ext cx="1800225" cy="2652713"/>
          </a:xfrm>
          <a:prstGeom prst="flowChartAlternateProcess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200" dirty="0"/>
              <a:t>классификация отражает направление средств бюджета на выполнение основных функций государства (раздел-подраздел-целевые статьи-виды расходов)</a:t>
            </a:r>
          </a:p>
          <a:p>
            <a:pPr>
              <a:defRPr/>
            </a:pPr>
            <a:endParaRPr lang="ru-RU" sz="1200" dirty="0"/>
          </a:p>
          <a:p>
            <a:pPr>
              <a:defRPr/>
            </a:pPr>
            <a:endParaRPr lang="ru-RU" sz="1200" dirty="0"/>
          </a:p>
        </p:txBody>
      </p:sp>
      <p:sp>
        <p:nvSpPr>
          <p:cNvPr id="17" name="Блок-схема: альтернативный процесс 16"/>
          <p:cNvSpPr/>
          <p:nvPr/>
        </p:nvSpPr>
        <p:spPr>
          <a:xfrm>
            <a:off x="7051675" y="3684588"/>
            <a:ext cx="1819275" cy="2616200"/>
          </a:xfrm>
          <a:prstGeom prst="flowChartAlternateProcess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200" dirty="0"/>
              <a:t>Классификация расходов бюджета непосредственно связана со структурой управления, она отображает группировку юридических лиц, получающих бюджетные средства (главные распорядители средств бюджета)</a:t>
            </a:r>
          </a:p>
        </p:txBody>
      </p:sp>
      <p:sp>
        <p:nvSpPr>
          <p:cNvPr id="18" name="Стрелка вниз 17"/>
          <p:cNvSpPr/>
          <p:nvPr/>
        </p:nvSpPr>
        <p:spPr>
          <a:xfrm>
            <a:off x="3238500" y="5194300"/>
            <a:ext cx="2592388" cy="360363"/>
          </a:xfrm>
          <a:prstGeom prst="downArrow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200" dirty="0"/>
              <a:t>Экономическая</a:t>
            </a:r>
          </a:p>
        </p:txBody>
      </p:sp>
      <p:sp>
        <p:nvSpPr>
          <p:cNvPr id="19" name="Блок-схема: альтернативный процесс 18"/>
          <p:cNvSpPr/>
          <p:nvPr/>
        </p:nvSpPr>
        <p:spPr>
          <a:xfrm>
            <a:off x="2243138" y="5643563"/>
            <a:ext cx="4705350" cy="657225"/>
          </a:xfrm>
          <a:prstGeom prst="flowChartAlternateProcess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200" dirty="0"/>
              <a:t>Классификация показывает деление расходов на текущие и капитальные, а также на выплату заработной платы, на материальные затраты, на приобретение товаров и услуг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Рисунок 1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214282" y="228600"/>
            <a:ext cx="8786874" cy="6486548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9525">
            <a:noFill/>
            <a:miter lim="800000"/>
            <a:headEnd/>
            <a:tailEnd/>
          </a:ln>
        </p:spPr>
      </p:pic>
      <p:sp>
        <p:nvSpPr>
          <p:cNvPr id="25603" name="Прямоугольник 2"/>
          <p:cNvSpPr>
            <a:spLocks noChangeArrowheads="1"/>
          </p:cNvSpPr>
          <p:nvPr/>
        </p:nvSpPr>
        <p:spPr bwMode="auto">
          <a:xfrm>
            <a:off x="1692275" y="4652963"/>
            <a:ext cx="1223963" cy="36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l" eaLnBrk="1" hangingPunct="1"/>
            <a:endParaRPr lang="ru-RU" altLang="en-US" sz="2200" b="1">
              <a:solidFill>
                <a:srgbClr val="A7422B"/>
              </a:solidFill>
              <a:latin typeface="Arial Black" pitchFamily="34" charset="0"/>
            </a:endParaRPr>
          </a:p>
        </p:txBody>
      </p:sp>
      <p:sp>
        <p:nvSpPr>
          <p:cNvPr id="25604" name="Прямоугольник 3"/>
          <p:cNvSpPr>
            <a:spLocks noChangeArrowheads="1"/>
          </p:cNvSpPr>
          <p:nvPr/>
        </p:nvSpPr>
        <p:spPr bwMode="auto">
          <a:xfrm>
            <a:off x="4787900" y="4652963"/>
            <a:ext cx="1223963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l" eaLnBrk="1" hangingPunct="1"/>
            <a:endParaRPr lang="ru-RU" altLang="en-US" sz="2200" b="1">
              <a:solidFill>
                <a:srgbClr val="A7422B"/>
              </a:solidFill>
              <a:latin typeface="Arial Black" pitchFamily="34" charset="0"/>
            </a:endParaRPr>
          </a:p>
        </p:txBody>
      </p:sp>
      <p:sp>
        <p:nvSpPr>
          <p:cNvPr id="25605" name="Прямоугольник 4"/>
          <p:cNvSpPr>
            <a:spLocks noChangeArrowheads="1"/>
          </p:cNvSpPr>
          <p:nvPr/>
        </p:nvSpPr>
        <p:spPr bwMode="auto">
          <a:xfrm>
            <a:off x="7596188" y="4652963"/>
            <a:ext cx="11525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l" eaLnBrk="1" hangingPunct="1"/>
            <a:endParaRPr lang="ru-RU" altLang="en-US" sz="2200" b="1">
              <a:solidFill>
                <a:srgbClr val="A7422B"/>
              </a:solidFill>
              <a:latin typeface="Arial Black" pitchFamily="34" charset="0"/>
            </a:endParaRPr>
          </a:p>
        </p:txBody>
      </p:sp>
      <p:sp>
        <p:nvSpPr>
          <p:cNvPr id="25606" name="Прямоугольник 5"/>
          <p:cNvSpPr>
            <a:spLocks noChangeArrowheads="1"/>
          </p:cNvSpPr>
          <p:nvPr/>
        </p:nvSpPr>
        <p:spPr bwMode="auto">
          <a:xfrm>
            <a:off x="7488238" y="4652963"/>
            <a:ext cx="1655762" cy="388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l" eaLnBrk="1" hangingPunct="1"/>
            <a:endParaRPr lang="ru-RU" altLang="en-US" sz="2000">
              <a:solidFill>
                <a:srgbClr val="A7422B"/>
              </a:solidFill>
              <a:latin typeface="Arial Black" pitchFamily="34" charset="0"/>
            </a:endParaRPr>
          </a:p>
        </p:txBody>
      </p:sp>
      <p:sp>
        <p:nvSpPr>
          <p:cNvPr id="25607" name="Прямоугольник 6"/>
          <p:cNvSpPr>
            <a:spLocks noChangeArrowheads="1"/>
          </p:cNvSpPr>
          <p:nvPr/>
        </p:nvSpPr>
        <p:spPr bwMode="auto">
          <a:xfrm>
            <a:off x="4356100" y="333375"/>
            <a:ext cx="1582738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l" eaLnBrk="1" hangingPunct="1"/>
            <a:endParaRPr lang="ru-RU" altLang="en-US" sz="2200">
              <a:solidFill>
                <a:srgbClr val="A7422B"/>
              </a:solidFill>
              <a:latin typeface="Arial Black" pitchFamily="34" charset="0"/>
            </a:endParaRPr>
          </a:p>
        </p:txBody>
      </p:sp>
      <p:sp>
        <p:nvSpPr>
          <p:cNvPr id="25608" name="Прямоугольник 7"/>
          <p:cNvSpPr>
            <a:spLocks noChangeArrowheads="1"/>
          </p:cNvSpPr>
          <p:nvPr/>
        </p:nvSpPr>
        <p:spPr bwMode="auto">
          <a:xfrm>
            <a:off x="1547813" y="4724400"/>
            <a:ext cx="1584325" cy="403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l" eaLnBrk="1" hangingPunct="1"/>
            <a:endParaRPr lang="ru-RU" altLang="en-US" sz="2200" b="1">
              <a:solidFill>
                <a:srgbClr val="A7422B"/>
              </a:solidFill>
              <a:latin typeface="Arial Black" pitchFamily="34" charset="0"/>
            </a:endParaRPr>
          </a:p>
        </p:txBody>
      </p:sp>
      <p:sp>
        <p:nvSpPr>
          <p:cNvPr id="25609" name="Прямоугольник 11"/>
          <p:cNvSpPr>
            <a:spLocks noChangeArrowheads="1"/>
          </p:cNvSpPr>
          <p:nvPr/>
        </p:nvSpPr>
        <p:spPr bwMode="auto">
          <a:xfrm>
            <a:off x="250825" y="2743200"/>
            <a:ext cx="1655763" cy="54133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eaLnBrk="1" hangingPunct="1"/>
            <a:endParaRPr lang="ru-RU" altLang="ru-RU">
              <a:solidFill>
                <a:srgbClr val="FFFFFF"/>
              </a:solidFill>
              <a:latin typeface="Constantia" pitchFamily="18" charset="0"/>
            </a:endParaRPr>
          </a:p>
        </p:txBody>
      </p:sp>
      <p:sp>
        <p:nvSpPr>
          <p:cNvPr id="21514" name="Прямоугольник 8"/>
          <p:cNvSpPr>
            <a:spLocks noChangeArrowheads="1"/>
          </p:cNvSpPr>
          <p:nvPr/>
        </p:nvSpPr>
        <p:spPr bwMode="auto">
          <a:xfrm>
            <a:off x="323850" y="2924175"/>
            <a:ext cx="1655763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l" eaLnBrk="1" hangingPunct="1">
              <a:defRPr/>
            </a:pPr>
            <a:r>
              <a:rPr lang="ru-RU" altLang="en-US" dirty="0" smtClean="0">
                <a:solidFill>
                  <a:srgbClr val="658B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  <a:t>      </a:t>
            </a:r>
            <a:r>
              <a:rPr lang="ru-RU" altLang="en-US" dirty="0" smtClean="0">
                <a:solidFill>
                  <a:srgbClr val="658B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  <a:t>8781,0</a:t>
            </a:r>
            <a:endParaRPr lang="ru-RU" altLang="en-US" dirty="0">
              <a:solidFill>
                <a:srgbClr val="658B6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 Black" pitchFamily="34" charset="0"/>
            </a:endParaRPr>
          </a:p>
        </p:txBody>
      </p:sp>
      <p:sp>
        <p:nvSpPr>
          <p:cNvPr id="25611" name="Прямоугольник 12"/>
          <p:cNvSpPr>
            <a:spLocks noChangeArrowheads="1"/>
          </p:cNvSpPr>
          <p:nvPr/>
        </p:nvSpPr>
        <p:spPr bwMode="auto">
          <a:xfrm flipV="1">
            <a:off x="3059113" y="2743200"/>
            <a:ext cx="1728787" cy="54133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eaLnBrk="1" hangingPunct="1"/>
            <a:endParaRPr lang="ru-RU" altLang="ru-RU">
              <a:solidFill>
                <a:srgbClr val="FFFFFF"/>
              </a:solidFill>
              <a:latin typeface="Constantia" pitchFamily="18" charset="0"/>
            </a:endParaRPr>
          </a:p>
        </p:txBody>
      </p:sp>
      <p:sp>
        <p:nvSpPr>
          <p:cNvPr id="21516" name="Прямоугольник 9"/>
          <p:cNvSpPr>
            <a:spLocks noChangeArrowheads="1"/>
          </p:cNvSpPr>
          <p:nvPr/>
        </p:nvSpPr>
        <p:spPr bwMode="auto">
          <a:xfrm>
            <a:off x="3276600" y="2743201"/>
            <a:ext cx="1582738" cy="46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l" eaLnBrk="1" hangingPunct="1">
              <a:defRPr/>
            </a:pPr>
            <a:r>
              <a:rPr lang="ru-RU" altLang="en-US" dirty="0" smtClean="0">
                <a:solidFill>
                  <a:srgbClr val="658B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  <a:t>    </a:t>
            </a:r>
            <a:r>
              <a:rPr lang="ru-RU" altLang="en-US" dirty="0" smtClean="0">
                <a:solidFill>
                  <a:srgbClr val="658B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  <a:t>8061,4</a:t>
            </a:r>
            <a:endParaRPr lang="ru-RU" altLang="en-US" dirty="0">
              <a:solidFill>
                <a:srgbClr val="658B60"/>
              </a:solidFill>
              <a:latin typeface="Arial Black" pitchFamily="34" charset="0"/>
            </a:endParaRPr>
          </a:p>
        </p:txBody>
      </p:sp>
      <p:sp>
        <p:nvSpPr>
          <p:cNvPr id="25613" name="Прямоугольник 13"/>
          <p:cNvSpPr>
            <a:spLocks noChangeArrowheads="1"/>
          </p:cNvSpPr>
          <p:nvPr/>
        </p:nvSpPr>
        <p:spPr bwMode="auto">
          <a:xfrm flipV="1">
            <a:off x="5795963" y="2743197"/>
            <a:ext cx="1944687" cy="53340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eaLnBrk="1" hangingPunct="1"/>
            <a:endParaRPr lang="ru-RU" altLang="ru-RU">
              <a:solidFill>
                <a:srgbClr val="FFFFFF"/>
              </a:solidFill>
              <a:latin typeface="Constantia" pitchFamily="18" charset="0"/>
            </a:endParaRPr>
          </a:p>
        </p:txBody>
      </p:sp>
      <p:sp>
        <p:nvSpPr>
          <p:cNvPr id="21518" name="Прямоугольник 10"/>
          <p:cNvSpPr>
            <a:spLocks noChangeArrowheads="1"/>
          </p:cNvSpPr>
          <p:nvPr/>
        </p:nvSpPr>
        <p:spPr bwMode="auto">
          <a:xfrm>
            <a:off x="6011863" y="2924175"/>
            <a:ext cx="1584325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l" eaLnBrk="1" hangingPunct="1">
              <a:defRPr/>
            </a:pPr>
            <a:r>
              <a:rPr lang="ru-RU" altLang="en-US" dirty="0" smtClean="0">
                <a:solidFill>
                  <a:srgbClr val="658B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  <a:t>   </a:t>
            </a:r>
            <a:r>
              <a:rPr lang="ru-RU" altLang="en-US" dirty="0" smtClean="0">
                <a:solidFill>
                  <a:srgbClr val="658B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  <a:t>8075,5</a:t>
            </a:r>
            <a:endParaRPr lang="ru-RU" altLang="en-US" dirty="0">
              <a:solidFill>
                <a:srgbClr val="658B6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 Black" pitchFamily="34" charset="0"/>
            </a:endParaRPr>
          </a:p>
        </p:txBody>
      </p:sp>
      <p:sp>
        <p:nvSpPr>
          <p:cNvPr id="25615" name="TextBox 18"/>
          <p:cNvSpPr txBox="1">
            <a:spLocks noChangeArrowheads="1"/>
          </p:cNvSpPr>
          <p:nvPr/>
        </p:nvSpPr>
        <p:spPr bwMode="auto">
          <a:xfrm rot="1224130" flipH="1">
            <a:off x="634074" y="4086782"/>
            <a:ext cx="763587" cy="277812"/>
          </a:xfrm>
          <a:prstGeom prst="rect">
            <a:avLst/>
          </a:prstGeom>
          <a:solidFill>
            <a:srgbClr val="3C7E9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l" eaLnBrk="1" hangingPunct="1"/>
            <a:endParaRPr lang="ru-RU" altLang="ru-RU" sz="1200" b="1"/>
          </a:p>
        </p:txBody>
      </p:sp>
      <p:sp>
        <p:nvSpPr>
          <p:cNvPr id="25616" name="TextBox 24"/>
          <p:cNvSpPr txBox="1">
            <a:spLocks noChangeArrowheads="1"/>
          </p:cNvSpPr>
          <p:nvPr/>
        </p:nvSpPr>
        <p:spPr bwMode="auto">
          <a:xfrm rot="1224130" flipH="1">
            <a:off x="6196397" y="4163032"/>
            <a:ext cx="763587" cy="276225"/>
          </a:xfrm>
          <a:prstGeom prst="rect">
            <a:avLst/>
          </a:prstGeom>
          <a:solidFill>
            <a:srgbClr val="3C7E9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l" eaLnBrk="1" hangingPunct="1"/>
            <a:endParaRPr lang="ru-RU" altLang="ru-RU" sz="1200" b="1"/>
          </a:p>
        </p:txBody>
      </p:sp>
      <p:sp>
        <p:nvSpPr>
          <p:cNvPr id="21521" name="TextBox 14"/>
          <p:cNvSpPr txBox="1">
            <a:spLocks noChangeArrowheads="1"/>
          </p:cNvSpPr>
          <p:nvPr/>
        </p:nvSpPr>
        <p:spPr bwMode="auto">
          <a:xfrm rot="1224130" flipH="1">
            <a:off x="404306" y="3939552"/>
            <a:ext cx="1336937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 eaLnBrk="1" hangingPunct="1">
              <a:defRPr/>
            </a:pPr>
            <a:r>
              <a:rPr lang="en-US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20</a:t>
            </a:r>
            <a:r>
              <a:rPr lang="ru-RU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20</a:t>
            </a:r>
            <a:endParaRPr lang="ru-RU" altLang="en-US" sz="2800" b="1" dirty="0">
              <a:solidFill>
                <a:schemeClr val="bg1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25618" name="TextBox 23"/>
          <p:cNvSpPr txBox="1">
            <a:spLocks noChangeArrowheads="1"/>
          </p:cNvSpPr>
          <p:nvPr/>
        </p:nvSpPr>
        <p:spPr bwMode="auto">
          <a:xfrm rot="1224130" flipH="1">
            <a:off x="3376946" y="4010908"/>
            <a:ext cx="765175" cy="276225"/>
          </a:xfrm>
          <a:prstGeom prst="rect">
            <a:avLst/>
          </a:prstGeom>
          <a:solidFill>
            <a:srgbClr val="3C7E9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l" eaLnBrk="1" hangingPunct="1"/>
            <a:endParaRPr lang="ru-RU" altLang="ru-RU" sz="1200" b="1"/>
          </a:p>
        </p:txBody>
      </p:sp>
      <p:sp>
        <p:nvSpPr>
          <p:cNvPr id="21523" name="TextBox 25"/>
          <p:cNvSpPr txBox="1">
            <a:spLocks noChangeArrowheads="1"/>
          </p:cNvSpPr>
          <p:nvPr/>
        </p:nvSpPr>
        <p:spPr bwMode="auto">
          <a:xfrm rot="1224130" flipH="1">
            <a:off x="6023572" y="3986551"/>
            <a:ext cx="1275497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 eaLnBrk="1" hangingPunct="1">
              <a:defRPr/>
            </a:pPr>
            <a:r>
              <a:rPr lang="en-US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20</a:t>
            </a:r>
            <a:r>
              <a:rPr lang="ru-RU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22</a:t>
            </a:r>
            <a:endParaRPr lang="ru-RU" altLang="en-US" sz="2800" b="1" dirty="0">
              <a:solidFill>
                <a:schemeClr val="bg1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21524" name="TextBox 26"/>
          <p:cNvSpPr txBox="1">
            <a:spLocks noChangeArrowheads="1"/>
          </p:cNvSpPr>
          <p:nvPr/>
        </p:nvSpPr>
        <p:spPr bwMode="auto">
          <a:xfrm rot="1224130" flipH="1">
            <a:off x="3266961" y="3916021"/>
            <a:ext cx="1257245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 eaLnBrk="1" hangingPunct="1">
              <a:defRPr/>
            </a:pPr>
            <a:r>
              <a:rPr lang="en-US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20</a:t>
            </a:r>
            <a:r>
              <a:rPr lang="ru-RU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21</a:t>
            </a:r>
            <a:endParaRPr lang="ru-RU" altLang="en-US" sz="2800" b="1" dirty="0">
              <a:solidFill>
                <a:schemeClr val="bg1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25621" name="Прямоугольник 20"/>
          <p:cNvSpPr>
            <a:spLocks noChangeArrowheads="1"/>
          </p:cNvSpPr>
          <p:nvPr/>
        </p:nvSpPr>
        <p:spPr bwMode="auto">
          <a:xfrm>
            <a:off x="304800" y="5257800"/>
            <a:ext cx="1674813" cy="403225"/>
          </a:xfrm>
          <a:prstGeom prst="rect">
            <a:avLst/>
          </a:prstGeom>
          <a:solidFill>
            <a:schemeClr val="bg1"/>
          </a:solidFill>
          <a:ln w="25400">
            <a:solidFill>
              <a:schemeClr val="bg1"/>
            </a:solidFill>
            <a:miter lim="800000"/>
            <a:headEnd/>
            <a:tailEnd/>
          </a:ln>
        </p:spPr>
        <p:txBody>
          <a:bodyPr anchor="ctr"/>
          <a:lstStyle/>
          <a:p>
            <a:pPr algn="ctr" eaLnBrk="1" hangingPunct="1"/>
            <a:r>
              <a:rPr lang="ru-RU" altLang="en-US" b="1" dirty="0" smtClean="0">
                <a:solidFill>
                  <a:srgbClr val="C00000"/>
                </a:solidFill>
                <a:latin typeface="Arial Black" pitchFamily="34" charset="0"/>
              </a:rPr>
              <a:t>8781,0</a:t>
            </a:r>
            <a:endParaRPr lang="ru-RU" altLang="en-US" b="1" dirty="0">
              <a:solidFill>
                <a:srgbClr val="C00000"/>
              </a:solidFill>
              <a:latin typeface="Arial Black" pitchFamily="34" charset="0"/>
            </a:endParaRPr>
          </a:p>
        </p:txBody>
      </p:sp>
      <p:sp>
        <p:nvSpPr>
          <p:cNvPr id="25622" name="Прямоугольник 21"/>
          <p:cNvSpPr>
            <a:spLocks noChangeArrowheads="1"/>
          </p:cNvSpPr>
          <p:nvPr/>
        </p:nvSpPr>
        <p:spPr bwMode="auto">
          <a:xfrm>
            <a:off x="3276600" y="5373688"/>
            <a:ext cx="1439863" cy="265112"/>
          </a:xfrm>
          <a:prstGeom prst="rect">
            <a:avLst/>
          </a:prstGeom>
          <a:solidFill>
            <a:schemeClr val="bg1"/>
          </a:solidFill>
          <a:ln w="25400">
            <a:solidFill>
              <a:schemeClr val="bg1"/>
            </a:solidFill>
            <a:miter lim="800000"/>
            <a:headEnd/>
            <a:tailEnd/>
          </a:ln>
        </p:spPr>
        <p:txBody>
          <a:bodyPr anchor="ctr"/>
          <a:lstStyle/>
          <a:p>
            <a:pPr eaLnBrk="1" hangingPunct="1"/>
            <a:endParaRPr lang="ru-RU" altLang="ru-RU">
              <a:solidFill>
                <a:srgbClr val="FFFFFF"/>
              </a:solidFill>
              <a:latin typeface="Constantia" pitchFamily="18" charset="0"/>
            </a:endParaRPr>
          </a:p>
        </p:txBody>
      </p:sp>
      <p:sp>
        <p:nvSpPr>
          <p:cNvPr id="25623" name="Прямоугольник 22"/>
          <p:cNvSpPr>
            <a:spLocks noChangeArrowheads="1"/>
          </p:cNvSpPr>
          <p:nvPr/>
        </p:nvSpPr>
        <p:spPr bwMode="auto">
          <a:xfrm>
            <a:off x="5940425" y="5373688"/>
            <a:ext cx="1439863" cy="287337"/>
          </a:xfrm>
          <a:prstGeom prst="rect">
            <a:avLst/>
          </a:prstGeom>
          <a:solidFill>
            <a:schemeClr val="bg1"/>
          </a:solidFill>
          <a:ln w="25400">
            <a:solidFill>
              <a:schemeClr val="bg1"/>
            </a:solidFill>
            <a:miter lim="800000"/>
            <a:headEnd/>
            <a:tailEnd/>
          </a:ln>
        </p:spPr>
        <p:txBody>
          <a:bodyPr anchor="ctr"/>
          <a:lstStyle/>
          <a:p>
            <a:pPr eaLnBrk="1" hangingPunct="1"/>
            <a:endParaRPr lang="ru-RU" altLang="ru-RU">
              <a:solidFill>
                <a:srgbClr val="FFFFFF"/>
              </a:solidFill>
              <a:latin typeface="Constantia" pitchFamily="18" charset="0"/>
            </a:endParaRPr>
          </a:p>
        </p:txBody>
      </p:sp>
      <p:sp>
        <p:nvSpPr>
          <p:cNvPr id="25624" name="Прямоугольник 25"/>
          <p:cNvSpPr>
            <a:spLocks noChangeArrowheads="1"/>
          </p:cNvSpPr>
          <p:nvPr/>
        </p:nvSpPr>
        <p:spPr bwMode="auto">
          <a:xfrm>
            <a:off x="3132138" y="5257800"/>
            <a:ext cx="1744662" cy="403225"/>
          </a:xfrm>
          <a:prstGeom prst="rect">
            <a:avLst/>
          </a:prstGeom>
          <a:solidFill>
            <a:schemeClr val="bg1"/>
          </a:solidFill>
          <a:ln w="25400">
            <a:solidFill>
              <a:schemeClr val="bg1"/>
            </a:solidFill>
            <a:miter lim="800000"/>
            <a:headEnd/>
            <a:tailEnd/>
          </a:ln>
        </p:spPr>
        <p:txBody>
          <a:bodyPr anchor="ctr"/>
          <a:lstStyle/>
          <a:p>
            <a:pPr algn="ctr" eaLnBrk="1" hangingPunct="1"/>
            <a:r>
              <a:rPr lang="ru-RU" altLang="en-US" b="1" dirty="0" smtClean="0">
                <a:solidFill>
                  <a:srgbClr val="C00000"/>
                </a:solidFill>
                <a:latin typeface="Arial Black" pitchFamily="34" charset="0"/>
              </a:rPr>
              <a:t>8061,4</a:t>
            </a:r>
            <a:endParaRPr lang="ru-RU" altLang="en-US" b="1" dirty="0">
              <a:solidFill>
                <a:srgbClr val="C00000"/>
              </a:solidFill>
              <a:latin typeface="Arial Black" pitchFamily="34" charset="0"/>
            </a:endParaRPr>
          </a:p>
        </p:txBody>
      </p:sp>
      <p:sp>
        <p:nvSpPr>
          <p:cNvPr id="25625" name="Прямоугольник 26"/>
          <p:cNvSpPr>
            <a:spLocks noChangeArrowheads="1"/>
          </p:cNvSpPr>
          <p:nvPr/>
        </p:nvSpPr>
        <p:spPr bwMode="auto">
          <a:xfrm>
            <a:off x="5867400" y="5257800"/>
            <a:ext cx="1800225" cy="403225"/>
          </a:xfrm>
          <a:prstGeom prst="rect">
            <a:avLst/>
          </a:prstGeom>
          <a:solidFill>
            <a:schemeClr val="bg1"/>
          </a:solidFill>
          <a:ln w="25400">
            <a:solidFill>
              <a:schemeClr val="bg1"/>
            </a:solidFill>
            <a:miter lim="800000"/>
            <a:headEnd/>
            <a:tailEnd/>
          </a:ln>
        </p:spPr>
        <p:txBody>
          <a:bodyPr anchor="ctr"/>
          <a:lstStyle/>
          <a:p>
            <a:pPr algn="ctr" eaLnBrk="1" hangingPunct="1"/>
            <a:r>
              <a:rPr lang="ru-RU" altLang="en-US" b="1" dirty="0" smtClean="0">
                <a:solidFill>
                  <a:srgbClr val="C00000"/>
                </a:solidFill>
                <a:latin typeface="Arial Black" pitchFamily="34" charset="0"/>
              </a:rPr>
              <a:t>8075,5</a:t>
            </a:r>
            <a:endParaRPr lang="ru-RU" altLang="en-US" b="1" dirty="0">
              <a:solidFill>
                <a:srgbClr val="C00000"/>
              </a:solidFill>
              <a:latin typeface="Arial Black" pitchFamily="34" charset="0"/>
            </a:endParaRPr>
          </a:p>
        </p:txBody>
      </p:sp>
      <p:sp>
        <p:nvSpPr>
          <p:cNvPr id="25626" name="Скругленный прямоугольник 28"/>
          <p:cNvSpPr>
            <a:spLocks noChangeArrowheads="1"/>
          </p:cNvSpPr>
          <p:nvPr/>
        </p:nvSpPr>
        <p:spPr bwMode="auto">
          <a:xfrm>
            <a:off x="1979613" y="3733800"/>
            <a:ext cx="1152525" cy="558800"/>
          </a:xfrm>
          <a:prstGeom prst="roundRect">
            <a:avLst>
              <a:gd name="adj" fmla="val 16667"/>
            </a:avLst>
          </a:prstGeom>
          <a:solidFill>
            <a:srgbClr val="FFCCCC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eaLnBrk="1" hangingPunct="1"/>
            <a:r>
              <a:rPr lang="ru-RU" altLang="ru-RU" sz="1500" b="1" dirty="0" smtClean="0">
                <a:solidFill>
                  <a:srgbClr val="C00000"/>
                </a:solidFill>
              </a:rPr>
              <a:t>0,0</a:t>
            </a:r>
            <a:endParaRPr lang="ru-RU" altLang="ru-RU" sz="1500" b="1" dirty="0">
              <a:solidFill>
                <a:srgbClr val="C00000"/>
              </a:solidFill>
            </a:endParaRPr>
          </a:p>
        </p:txBody>
      </p:sp>
      <p:sp>
        <p:nvSpPr>
          <p:cNvPr id="25627" name="Скругленный прямоугольник 31"/>
          <p:cNvSpPr>
            <a:spLocks noChangeArrowheads="1"/>
          </p:cNvSpPr>
          <p:nvPr/>
        </p:nvSpPr>
        <p:spPr bwMode="auto">
          <a:xfrm>
            <a:off x="4787900" y="3733800"/>
            <a:ext cx="1152525" cy="558800"/>
          </a:xfrm>
          <a:prstGeom prst="roundRect">
            <a:avLst>
              <a:gd name="adj" fmla="val 16667"/>
            </a:avLst>
          </a:prstGeom>
          <a:solidFill>
            <a:srgbClr val="FFCCCC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eaLnBrk="1" hangingPunct="1"/>
            <a:r>
              <a:rPr lang="ru-RU" altLang="ru-RU" sz="1500" b="1" dirty="0" smtClean="0">
                <a:solidFill>
                  <a:srgbClr val="C00000"/>
                </a:solidFill>
              </a:rPr>
              <a:t>0,0</a:t>
            </a:r>
            <a:endParaRPr lang="ru-RU" altLang="ru-RU" sz="1500" b="1" dirty="0">
              <a:solidFill>
                <a:srgbClr val="C00000"/>
              </a:solidFill>
            </a:endParaRPr>
          </a:p>
        </p:txBody>
      </p:sp>
      <p:sp>
        <p:nvSpPr>
          <p:cNvPr id="25628" name="Скругленный прямоугольник 32"/>
          <p:cNvSpPr>
            <a:spLocks noChangeArrowheads="1"/>
          </p:cNvSpPr>
          <p:nvPr/>
        </p:nvSpPr>
        <p:spPr bwMode="auto">
          <a:xfrm>
            <a:off x="7524750" y="3733800"/>
            <a:ext cx="1152525" cy="558800"/>
          </a:xfrm>
          <a:prstGeom prst="roundRect">
            <a:avLst>
              <a:gd name="adj" fmla="val 16667"/>
            </a:avLst>
          </a:prstGeom>
          <a:solidFill>
            <a:srgbClr val="FFCCCC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eaLnBrk="1" hangingPunct="1"/>
            <a:r>
              <a:rPr lang="ru-RU" altLang="ru-RU" sz="1500" b="1" dirty="0" smtClean="0">
                <a:solidFill>
                  <a:srgbClr val="C00000"/>
                </a:solidFill>
              </a:rPr>
              <a:t>0,0</a:t>
            </a:r>
            <a:endParaRPr lang="ru-RU" altLang="ru-RU" sz="15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057400" y="304800"/>
            <a:ext cx="6934200" cy="861774"/>
          </a:xfrm>
          <a:prstGeom prst="rect">
            <a:avLst/>
          </a:prstGeom>
          <a:solidFill>
            <a:srgbClr val="00B0F0"/>
          </a:solidFill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ru-RU" sz="1600" dirty="0">
                <a:solidFill>
                  <a:schemeClr val="accent4">
                    <a:lumMod val="1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Расходы бюджета </a:t>
            </a:r>
            <a:r>
              <a:rPr lang="ru-RU" sz="1600" dirty="0" err="1" smtClean="0">
                <a:solidFill>
                  <a:schemeClr val="accent4">
                    <a:lumMod val="1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Рыбино-Будского</a:t>
            </a:r>
            <a:r>
              <a:rPr lang="ru-RU" sz="1600" dirty="0" smtClean="0">
                <a:solidFill>
                  <a:schemeClr val="accent4">
                    <a:lumMod val="1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сельсовета </a:t>
            </a:r>
            <a:r>
              <a:rPr lang="ru-RU" sz="1600" dirty="0" err="1">
                <a:solidFill>
                  <a:schemeClr val="accent4">
                    <a:lumMod val="1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Обоянского</a:t>
            </a:r>
            <a:r>
              <a:rPr lang="ru-RU" sz="1600" dirty="0">
                <a:solidFill>
                  <a:schemeClr val="accent4">
                    <a:lumMod val="1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района Курской области </a:t>
            </a:r>
            <a:br>
              <a:rPr lang="ru-RU" sz="1600" dirty="0">
                <a:solidFill>
                  <a:schemeClr val="accent4">
                    <a:lumMod val="1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ru-RU" sz="1600" dirty="0">
                <a:solidFill>
                  <a:schemeClr val="accent4">
                    <a:lumMod val="1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               в рамках программ в </a:t>
            </a:r>
            <a:r>
              <a:rPr lang="ru-RU" sz="1600" dirty="0" smtClean="0">
                <a:solidFill>
                  <a:schemeClr val="accent4">
                    <a:lumMod val="1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2020– 2022 </a:t>
            </a:r>
            <a:r>
              <a:rPr lang="ru-RU" sz="1600" dirty="0">
                <a:solidFill>
                  <a:schemeClr val="accent4">
                    <a:lumMod val="1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годах, тыс.рублей</a:t>
            </a:r>
            <a:endParaRPr lang="ru-RU" sz="1600" dirty="0">
              <a:solidFill>
                <a:schemeClr val="accent4">
                  <a:lumMod val="10000"/>
                </a:schemeClr>
              </a:solidFill>
            </a:endParaRPr>
          </a:p>
        </p:txBody>
      </p:sp>
      <p:graphicFrame>
        <p:nvGraphicFramePr>
          <p:cNvPr id="4" name="Group 83"/>
          <p:cNvGraphicFramePr>
            <a:graphicFrameLocks noGrp="1"/>
          </p:cNvGraphicFramePr>
          <p:nvPr/>
        </p:nvGraphicFramePr>
        <p:xfrm>
          <a:off x="228600" y="1371600"/>
          <a:ext cx="8686800" cy="5463291"/>
        </p:xfrm>
        <a:graphic>
          <a:graphicData uri="http://schemas.openxmlformats.org/drawingml/2006/table">
            <a:tbl>
              <a:tblPr/>
              <a:tblGrid>
                <a:gridCol w="5181602"/>
                <a:gridCol w="1066800"/>
                <a:gridCol w="1371600"/>
                <a:gridCol w="1066798"/>
              </a:tblGrid>
              <a:tr h="77753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 муниципальной программы </a:t>
                      </a:r>
                      <a:r>
                        <a:rPr kumimoji="0" lang="ru-RU" sz="11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Рыбино-Будского</a:t>
                      </a: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сельсовета</a:t>
                      </a:r>
                      <a:endParaRPr kumimoji="0" lang="ru-RU" sz="13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4413" marR="64413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2020 </a:t>
                      </a: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endParaRPr kumimoji="0" lang="ru-RU" sz="13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4413" marR="64413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2021 </a:t>
                      </a: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endParaRPr kumimoji="0" lang="ru-RU" sz="13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4413" marR="64413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2022 </a:t>
                      </a: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endParaRPr kumimoji="0" lang="ru-RU" sz="13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4413" marR="64413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102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4413" marR="6441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4413" marR="6441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ru-RU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4413" marR="6441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kumimoji="0" lang="ru-RU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4413" marR="6441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153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Всего</a:t>
                      </a:r>
                      <a:endParaRPr kumimoji="0" lang="ru-RU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4413" marR="64413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4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3048,8         </a:t>
                      </a:r>
                      <a:endParaRPr lang="ru-RU" sz="1400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4413" marR="64413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3140,2</a:t>
                      </a:r>
                      <a:endParaRPr lang="ru-RU" sz="1400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4413" marR="64413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3232,0</a:t>
                      </a:r>
                      <a:endParaRPr lang="ru-RU" sz="1400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4413" marR="64413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68547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Муниципальная программа «Профилактика наркомании и медико-социальная реабилитация больных наркоманией в </a:t>
                      </a:r>
                      <a:r>
                        <a:rPr kumimoji="0" lang="ru-RU" sz="1100" b="1" kern="1200" dirty="0" err="1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Рыбино-Будском</a:t>
                      </a:r>
                      <a:r>
                        <a:rPr kumimoji="0" lang="ru-RU" sz="1100" b="1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 сельсовете </a:t>
                      </a:r>
                      <a:r>
                        <a:rPr kumimoji="0" lang="ru-RU" sz="1100" b="1" kern="1200" dirty="0" err="1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Обоянского</a:t>
                      </a:r>
                      <a:r>
                        <a:rPr kumimoji="0" lang="ru-RU" sz="1100" b="1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 района Курской области</a:t>
                      </a: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eorgia" pitchFamily="18" charset="0"/>
                        <a:cs typeface="Arial" charset="0"/>
                      </a:endParaRPr>
                    </a:p>
                  </a:txBody>
                  <a:tcPr marL="64413" marR="6441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800" dirty="0">
                        <a:solidFill>
                          <a:srgbClr val="FF0000"/>
                        </a:solidFill>
                      </a:endParaRPr>
                    </a:p>
                    <a:p>
                      <a:pPr algn="ctr"/>
                      <a:r>
                        <a:rPr lang="ru-RU" sz="1800" dirty="0" smtClean="0">
                          <a:solidFill>
                            <a:srgbClr val="FF0000"/>
                          </a:solidFill>
                        </a:rPr>
                        <a:t>1,0</a:t>
                      </a:r>
                      <a:endParaRPr lang="ru-RU" sz="1800" dirty="0">
                        <a:solidFill>
                          <a:srgbClr val="FF0000"/>
                        </a:solidFill>
                      </a:endParaRPr>
                    </a:p>
                  </a:txBody>
                  <a:tcPr marL="64413" marR="6441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800" dirty="0" smtClean="0">
                        <a:solidFill>
                          <a:srgbClr val="FF0000"/>
                        </a:solidFill>
                      </a:endParaRPr>
                    </a:p>
                    <a:p>
                      <a:pPr algn="ctr"/>
                      <a:r>
                        <a:rPr lang="ru-RU" sz="1800" dirty="0" smtClean="0">
                          <a:solidFill>
                            <a:srgbClr val="FF0000"/>
                          </a:solidFill>
                        </a:rPr>
                        <a:t>1,0</a:t>
                      </a:r>
                      <a:endParaRPr lang="ru-RU" sz="1800" dirty="0">
                        <a:solidFill>
                          <a:srgbClr val="FF0000"/>
                        </a:solidFill>
                      </a:endParaRPr>
                    </a:p>
                  </a:txBody>
                  <a:tcPr marL="64413" marR="6441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800" dirty="0" smtClean="0">
                        <a:solidFill>
                          <a:srgbClr val="FF0000"/>
                        </a:solidFill>
                      </a:endParaRPr>
                    </a:p>
                    <a:p>
                      <a:pPr algn="ctr"/>
                      <a:r>
                        <a:rPr lang="ru-RU" sz="1800" dirty="0" smtClean="0">
                          <a:solidFill>
                            <a:srgbClr val="FF0000"/>
                          </a:solidFill>
                        </a:rPr>
                        <a:t>1,0</a:t>
                      </a:r>
                      <a:endParaRPr lang="ru-RU" sz="1800" dirty="0">
                        <a:solidFill>
                          <a:srgbClr val="FF0000"/>
                        </a:solidFill>
                      </a:endParaRPr>
                    </a:p>
                  </a:txBody>
                  <a:tcPr marL="64413" marR="6441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8581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100" b="1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Муниципальная программа "Развитие малого и среднего предпринимательства"</a:t>
                      </a: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eorgia" pitchFamily="18" charset="0"/>
                        <a:cs typeface="Arial" charset="0"/>
                      </a:endParaRPr>
                    </a:p>
                  </a:txBody>
                  <a:tcPr marL="64413" marR="6441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solidFill>
                            <a:srgbClr val="FF0000"/>
                          </a:solidFill>
                        </a:rPr>
                        <a:t>1,0</a:t>
                      </a:r>
                      <a:endParaRPr lang="ru-RU" sz="1800" dirty="0">
                        <a:solidFill>
                          <a:srgbClr val="FF0000"/>
                        </a:solidFill>
                      </a:endParaRPr>
                    </a:p>
                  </a:txBody>
                  <a:tcPr marL="64413" marR="6441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solidFill>
                            <a:srgbClr val="FF0000"/>
                          </a:solidFill>
                        </a:rPr>
                        <a:t>1,0</a:t>
                      </a:r>
                      <a:endParaRPr lang="ru-RU" sz="1800" dirty="0">
                        <a:solidFill>
                          <a:srgbClr val="FF0000"/>
                        </a:solidFill>
                      </a:endParaRPr>
                    </a:p>
                  </a:txBody>
                  <a:tcPr marL="64413" marR="6441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solidFill>
                            <a:srgbClr val="FF0000"/>
                          </a:solidFill>
                        </a:rPr>
                        <a:t>1,0</a:t>
                      </a:r>
                      <a:endParaRPr lang="ru-RU" sz="1800" dirty="0">
                        <a:solidFill>
                          <a:srgbClr val="FF0000"/>
                        </a:solidFill>
                      </a:endParaRPr>
                    </a:p>
                  </a:txBody>
                  <a:tcPr marL="64413" marR="6441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5419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100" b="1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Муниципальная программа "Развитие муниципальной службы"</a:t>
                      </a: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eorgia" pitchFamily="18" charset="0"/>
                        <a:cs typeface="Arial" charset="0"/>
                      </a:endParaRPr>
                    </a:p>
                  </a:txBody>
                  <a:tcPr marL="64413" marR="6441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5,0</a:t>
                      </a:r>
                    </a:p>
                  </a:txBody>
                  <a:tcPr marL="64413" marR="6441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5,0</a:t>
                      </a:r>
                    </a:p>
                  </a:txBody>
                  <a:tcPr marL="64413" marR="6441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5,0</a:t>
                      </a:r>
                    </a:p>
                  </a:txBody>
                  <a:tcPr marL="64413" marR="6441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4129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Муниципальная программа "Защита населения и территории от чрезвычайных ситуаций, обеспечение пожарной безопасности и безопасности людей на водных объектах"</a:t>
                      </a: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4413" marR="6441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40,0</a:t>
                      </a:r>
                    </a:p>
                  </a:txBody>
                  <a:tcPr marL="64413" marR="6441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40,0</a:t>
                      </a:r>
                    </a:p>
                  </a:txBody>
                  <a:tcPr marL="64413" marR="6441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40,0</a:t>
                      </a:r>
                    </a:p>
                  </a:txBody>
                  <a:tcPr marL="64413" marR="6441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7161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Муниципальная программа «Энергосбережение и повышение энергетической эффективности в муниципальном образовании "</a:t>
                      </a:r>
                      <a:r>
                        <a:rPr kumimoji="0" lang="ru-RU" sz="1100" b="1" kern="1200" dirty="0" err="1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Рыбино-Будский</a:t>
                      </a:r>
                      <a:r>
                        <a:rPr kumimoji="0" lang="ru-RU" sz="1100" b="1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 сельсовет" </a:t>
                      </a:r>
                      <a:r>
                        <a:rPr kumimoji="0" lang="ru-RU" sz="1100" b="1" kern="1200" dirty="0" err="1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Обоянского</a:t>
                      </a:r>
                      <a:r>
                        <a:rPr kumimoji="0" lang="ru-RU" sz="1100" b="1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 района Курской области"</a:t>
                      </a: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4413" marR="6441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10,0</a:t>
                      </a:r>
                    </a:p>
                  </a:txBody>
                  <a:tcPr marL="64413" marR="6441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10,0</a:t>
                      </a:r>
                    </a:p>
                  </a:txBody>
                  <a:tcPr marL="64413" marR="6441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10,0</a:t>
                      </a:r>
                    </a:p>
                  </a:txBody>
                  <a:tcPr marL="64413" marR="6441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7161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Муниципальная программа "Обеспечение доступным и комфортным жильем и коммунальными услугами граждан в муниципальном образовании "</a:t>
                      </a:r>
                      <a:r>
                        <a:rPr kumimoji="0" lang="ru-RU" sz="1100" b="1" kern="1200" dirty="0" err="1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Рыбино-Будский</a:t>
                      </a:r>
                      <a:r>
                        <a:rPr kumimoji="0" lang="ru-RU" sz="1100" b="1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 сельсовет" </a:t>
                      </a:r>
                      <a:r>
                        <a:rPr kumimoji="0" lang="ru-RU" sz="1100" b="1" kern="1200" dirty="0" err="1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Обоянского</a:t>
                      </a:r>
                      <a:r>
                        <a:rPr kumimoji="0" lang="ru-RU" sz="1100" b="1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 района </a:t>
                      </a: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4413" marR="6441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358,0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4413" marR="6441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358,0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4413" marR="6441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358,0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4413" marR="6441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7895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1100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«</a:t>
                      </a:r>
                      <a:r>
                        <a:rPr kumimoji="0" lang="ru-RU" sz="1100" b="1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Муниципальная программа  "Развитие культуры"</a:t>
                      </a: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4413" marR="6441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2258,6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4413" marR="6441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2350,0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4413" marR="6441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2441,8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4413" marR="6441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4774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Муниципальная программа "Социальная поддержка граждан в муниципальном образовании"</a:t>
                      </a: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4413" marR="6441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330,2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4413" marR="6441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330,2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4413" marR="6441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330,2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4413" marR="6441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74039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Муниципальная программа «Повышение эффективности работы с молодежью, организация отдыха и оздоровления детей, молодежи, развитие физической культуры и спорта»</a:t>
                      </a: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4413" marR="6441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45,0</a:t>
                      </a:r>
                    </a:p>
                  </a:txBody>
                  <a:tcPr marL="64413" marR="6441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45,0</a:t>
                      </a:r>
                    </a:p>
                  </a:txBody>
                  <a:tcPr marL="64413" marR="6441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45,0</a:t>
                      </a:r>
                    </a:p>
                  </a:txBody>
                  <a:tcPr marL="64413" marR="6441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38913" name="Picture 1" descr="C:\Users\Марина\Desktop\справки по доходам\iс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304800"/>
            <a:ext cx="1524001" cy="107468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457200" y="228600"/>
            <a:ext cx="8686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bg1"/>
                </a:solidFill>
              </a:rPr>
              <a:t>Уважаемые жители </a:t>
            </a:r>
            <a:r>
              <a:rPr lang="ru-RU" b="1" dirty="0" err="1" smtClean="0">
                <a:solidFill>
                  <a:schemeClr val="bg1"/>
                </a:solidFill>
              </a:rPr>
              <a:t>Рыбино-Будского</a:t>
            </a:r>
            <a:r>
              <a:rPr lang="ru-RU" b="1" dirty="0" smtClean="0">
                <a:solidFill>
                  <a:schemeClr val="bg1"/>
                </a:solidFill>
              </a:rPr>
              <a:t> сельсовета </a:t>
            </a:r>
            <a:r>
              <a:rPr lang="ru-RU" b="1" dirty="0" err="1" smtClean="0">
                <a:solidFill>
                  <a:schemeClr val="bg1"/>
                </a:solidFill>
              </a:rPr>
              <a:t>Обоянского</a:t>
            </a:r>
            <a:r>
              <a:rPr lang="ru-RU" b="1" dirty="0" smtClean="0">
                <a:solidFill>
                  <a:schemeClr val="bg1"/>
                </a:solidFill>
              </a:rPr>
              <a:t> района </a:t>
            </a:r>
          </a:p>
          <a:p>
            <a:pPr algn="ctr"/>
            <a:r>
              <a:rPr lang="ru-RU" b="1" dirty="0" smtClean="0">
                <a:solidFill>
                  <a:schemeClr val="bg1"/>
                </a:solidFill>
              </a:rPr>
              <a:t>Курской области !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657600" y="990600"/>
            <a:ext cx="5181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                       Вашему вниманию представлен </a:t>
            </a:r>
          </a:p>
          <a:p>
            <a:pPr algn="ctr"/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                        БЮДЖЕТ ДЛЯ ГРАЖДАН</a:t>
            </a:r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57200" y="1676401"/>
            <a:ext cx="8382000" cy="3139321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just"/>
            <a:r>
              <a:rPr lang="ru-RU" sz="1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«Бюджет для граждан</a:t>
            </a:r>
            <a:r>
              <a:rPr lang="ru-RU" sz="1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» познакомит вас с положениями </a:t>
            </a:r>
            <a:r>
              <a:rPr lang="ru-RU" sz="1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проекта </a:t>
            </a:r>
            <a:r>
              <a:rPr lang="ru-RU" sz="1400" dirty="0" smtClean="0">
                <a:solidFill>
                  <a:schemeClr val="bg1"/>
                </a:solidFill>
                <a:latin typeface="Times New Roman" pitchFamily="18" charset="0"/>
              </a:rPr>
              <a:t>бюджета </a:t>
            </a:r>
            <a:r>
              <a:rPr lang="ru-RU" sz="1400" dirty="0" smtClean="0">
                <a:solidFill>
                  <a:schemeClr val="bg1"/>
                </a:solidFill>
                <a:latin typeface="Times New Roman" pitchFamily="18" charset="0"/>
              </a:rPr>
              <a:t>муниципального образования «</a:t>
            </a:r>
            <a:r>
              <a:rPr lang="ru-RU" sz="1400" dirty="0" err="1" smtClean="0">
                <a:solidFill>
                  <a:schemeClr val="bg1"/>
                </a:solidFill>
                <a:latin typeface="Times New Roman" pitchFamily="18" charset="0"/>
              </a:rPr>
              <a:t>Рыбино-Будский</a:t>
            </a:r>
            <a:r>
              <a:rPr lang="ru-RU" sz="1400" dirty="0" smtClean="0">
                <a:solidFill>
                  <a:schemeClr val="bg1"/>
                </a:solidFill>
                <a:latin typeface="Times New Roman" pitchFamily="18" charset="0"/>
              </a:rPr>
              <a:t> сельсовет» </a:t>
            </a:r>
            <a:r>
              <a:rPr lang="ru-RU" sz="1400" dirty="0" err="1" smtClean="0">
                <a:solidFill>
                  <a:schemeClr val="bg1"/>
                </a:solidFill>
                <a:latin typeface="Times New Roman" pitchFamily="18" charset="0"/>
              </a:rPr>
              <a:t>Обоянского</a:t>
            </a:r>
            <a:r>
              <a:rPr lang="ru-RU" sz="1400" dirty="0" smtClean="0">
                <a:solidFill>
                  <a:schemeClr val="bg1"/>
                </a:solidFill>
                <a:latin typeface="Times New Roman" pitchFamily="18" charset="0"/>
              </a:rPr>
              <a:t> района Курской области на </a:t>
            </a:r>
            <a:r>
              <a:rPr lang="ru-RU" sz="1400" dirty="0" smtClean="0">
                <a:solidFill>
                  <a:schemeClr val="bg1"/>
                </a:solidFill>
                <a:latin typeface="Times New Roman" pitchFamily="18" charset="0"/>
              </a:rPr>
              <a:t>2020 </a:t>
            </a:r>
            <a:r>
              <a:rPr lang="ru-RU" sz="1400" dirty="0" smtClean="0">
                <a:solidFill>
                  <a:schemeClr val="bg1"/>
                </a:solidFill>
                <a:latin typeface="Times New Roman" pitchFamily="18" charset="0"/>
              </a:rPr>
              <a:t>год и плановый период </a:t>
            </a:r>
            <a:r>
              <a:rPr lang="ru-RU" sz="1400" dirty="0" smtClean="0">
                <a:solidFill>
                  <a:schemeClr val="bg1"/>
                </a:solidFill>
                <a:latin typeface="Times New Roman" pitchFamily="18" charset="0"/>
              </a:rPr>
              <a:t>2021 </a:t>
            </a:r>
            <a:r>
              <a:rPr lang="ru-RU" sz="1400" dirty="0" smtClean="0">
                <a:solidFill>
                  <a:schemeClr val="bg1"/>
                </a:solidFill>
                <a:latin typeface="Times New Roman" pitchFamily="18" charset="0"/>
              </a:rPr>
              <a:t>и </a:t>
            </a:r>
            <a:r>
              <a:rPr lang="ru-RU" sz="1400" dirty="0" smtClean="0">
                <a:solidFill>
                  <a:schemeClr val="bg1"/>
                </a:solidFill>
                <a:latin typeface="Times New Roman" pitchFamily="18" charset="0"/>
              </a:rPr>
              <a:t>2022 </a:t>
            </a:r>
            <a:r>
              <a:rPr lang="ru-RU" sz="1400" dirty="0" smtClean="0">
                <a:solidFill>
                  <a:schemeClr val="bg1"/>
                </a:solidFill>
                <a:latin typeface="Times New Roman" pitchFamily="18" charset="0"/>
              </a:rPr>
              <a:t>годов.</a:t>
            </a:r>
          </a:p>
          <a:p>
            <a:pPr algn="just"/>
            <a:r>
              <a:rPr lang="ru-RU" sz="1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	Представленная информация предназначена для широкого круга пользователей и будет интересна и полезна как студентам, педагогам, врачам, молодым семьям, так и муниципальным служащим, пенсионерам и другим категориям населения, так как бюджет муниципального образования затрагивает интересы каждого жителя </a:t>
            </a:r>
            <a:r>
              <a:rPr lang="ru-RU" sz="14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Рыбино-Будского</a:t>
            </a:r>
            <a:r>
              <a:rPr lang="ru-RU" sz="1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сельсовета. Мы постарались в доступной и понятной форме для граждан, показать основные показатели бюджета муниципального образования «</a:t>
            </a:r>
            <a:r>
              <a:rPr lang="ru-RU" sz="14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Рыбино-Будский</a:t>
            </a:r>
            <a:r>
              <a:rPr lang="ru-RU" sz="1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сельсовет».</a:t>
            </a:r>
          </a:p>
          <a:p>
            <a:pPr algn="just"/>
            <a:r>
              <a:rPr lang="ru-RU" sz="1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1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«Бюджет для граждан» </a:t>
            </a:r>
            <a:r>
              <a:rPr lang="ru-RU" sz="1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нацелен на получение обратной связи от граждан, которым интересны современные проблемы финансов в </a:t>
            </a:r>
            <a:r>
              <a:rPr lang="ru-RU" sz="14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Рыбино-Будском</a:t>
            </a:r>
            <a:r>
              <a:rPr lang="ru-RU" sz="1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сельсовете.</a:t>
            </a:r>
          </a:p>
          <a:p>
            <a:pPr algn="just"/>
            <a:endParaRPr lang="ru-RU" sz="1600" dirty="0" smtClean="0">
              <a:solidFill>
                <a:schemeClr val="bg1"/>
              </a:solidFill>
            </a:endParaRPr>
          </a:p>
          <a:p>
            <a:pPr algn="just"/>
            <a:r>
              <a:rPr lang="ru-RU" sz="1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И.О. Главы </a:t>
            </a:r>
            <a:r>
              <a:rPr lang="ru-RU" sz="14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Рыбино</a:t>
            </a:r>
            <a:r>
              <a:rPr lang="ru-RU" sz="1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–</a:t>
            </a:r>
            <a:r>
              <a:rPr lang="ru-RU" sz="14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Будского</a:t>
            </a:r>
            <a:r>
              <a:rPr lang="ru-RU" sz="1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сельсовета</a:t>
            </a:r>
          </a:p>
          <a:p>
            <a:pPr algn="just"/>
            <a:r>
              <a:rPr lang="ru-RU" sz="1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1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.А. </a:t>
            </a:r>
            <a:r>
              <a:rPr lang="ru-RU" sz="14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Долженкова</a:t>
            </a:r>
            <a:r>
              <a:rPr lang="ru-RU" sz="1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endParaRPr lang="ru-RU" sz="14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624013" y="228600"/>
            <a:ext cx="7519987" cy="742950"/>
          </a:xfrm>
        </p:spPr>
        <p:txBody>
          <a:bodyPr>
            <a:normAutofit fontScale="90000"/>
          </a:bodyPr>
          <a:lstStyle/>
          <a:p>
            <a:pPr algn="ctr" eaLnBrk="1" hangingPunct="1">
              <a:defRPr/>
            </a:pPr>
            <a:r>
              <a:rPr lang="ru-RU" sz="2400" b="1" dirty="0" smtClean="0">
                <a:solidFill>
                  <a:srgbClr val="FFC000"/>
                </a:solidFill>
              </a:rPr>
              <a:t>Динамика расходов бюджета </a:t>
            </a:r>
            <a:r>
              <a:rPr lang="ru-RU" sz="2400" b="1" dirty="0" err="1" smtClean="0">
                <a:solidFill>
                  <a:srgbClr val="FFC000"/>
                </a:solidFill>
              </a:rPr>
              <a:t>Рыбино-Будского</a:t>
            </a:r>
            <a:r>
              <a:rPr lang="ru-RU" sz="2400" b="1" dirty="0" smtClean="0">
                <a:solidFill>
                  <a:srgbClr val="FFC000"/>
                </a:solidFill>
              </a:rPr>
              <a:t> сельсовета </a:t>
            </a:r>
            <a:r>
              <a:rPr lang="ru-RU" sz="2400" b="1" dirty="0" err="1" smtClean="0">
                <a:solidFill>
                  <a:srgbClr val="FFC000"/>
                </a:solidFill>
              </a:rPr>
              <a:t>Обоянского</a:t>
            </a:r>
            <a:r>
              <a:rPr lang="ru-RU" sz="2400" b="1" dirty="0" smtClean="0">
                <a:solidFill>
                  <a:srgbClr val="FFC000"/>
                </a:solidFill>
              </a:rPr>
              <a:t> района Курской области </a:t>
            </a:r>
          </a:p>
        </p:txBody>
      </p:sp>
      <p:graphicFrame>
        <p:nvGraphicFramePr>
          <p:cNvPr id="14339" name="Object 7"/>
          <p:cNvGraphicFramePr>
            <a:graphicFrameLocks noGrp="1" noChangeAspect="1"/>
          </p:cNvGraphicFramePr>
          <p:nvPr>
            <p:ph idx="4294967295"/>
          </p:nvPr>
        </p:nvGraphicFramePr>
        <p:xfrm>
          <a:off x="1701800" y="1228725"/>
          <a:ext cx="7380288" cy="5116513"/>
        </p:xfrm>
        <a:graphic>
          <a:graphicData uri="http://schemas.openxmlformats.org/presentationml/2006/ole">
            <p:oleObj spid="_x0000_s14339" name="Worksheet" r:id="rId3" imgW="5000724" imgH="3467087" progId="Excel.Sheet.8">
              <p:embed/>
            </p:oleObj>
          </a:graphicData>
        </a:graphic>
      </p:graphicFrame>
      <p:sp>
        <p:nvSpPr>
          <p:cNvPr id="14340" name="Text Box 9"/>
          <p:cNvSpPr txBox="1">
            <a:spLocks noChangeArrowheads="1"/>
          </p:cNvSpPr>
          <p:nvPr/>
        </p:nvSpPr>
        <p:spPr bwMode="auto">
          <a:xfrm>
            <a:off x="914400" y="1143000"/>
            <a:ext cx="9715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400" b="1" dirty="0">
                <a:latin typeface="Times New Roman" pitchFamily="18" charset="0"/>
              </a:rPr>
              <a:t>(тыс.руб.)</a:t>
            </a:r>
          </a:p>
        </p:txBody>
      </p:sp>
      <p:pic>
        <p:nvPicPr>
          <p:cNvPr id="5" name="Picture 5" descr="C:\Users\Марина\Desktop\справки по доходам\940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62800" y="990600"/>
            <a:ext cx="1676400" cy="148051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extBox 9"/>
          <p:cNvSpPr txBox="1">
            <a:spLocks noChangeArrowheads="1"/>
          </p:cNvSpPr>
          <p:nvPr/>
        </p:nvSpPr>
        <p:spPr bwMode="auto">
          <a:xfrm>
            <a:off x="1293813" y="1341438"/>
            <a:ext cx="18415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l" eaLnBrk="1" hangingPunct="1"/>
            <a:endParaRPr lang="ru-RU" sz="2000" b="1">
              <a:latin typeface="Arial Cyr" charset="0"/>
              <a:cs typeface="Arial" pitchFamily="34" charset="0"/>
            </a:endParaRPr>
          </a:p>
        </p:txBody>
      </p:sp>
      <p:sp>
        <p:nvSpPr>
          <p:cNvPr id="40965" name="TextBox 2"/>
          <p:cNvSpPr txBox="1">
            <a:spLocks noChangeArrowheads="1"/>
          </p:cNvSpPr>
          <p:nvPr/>
        </p:nvSpPr>
        <p:spPr bwMode="auto">
          <a:xfrm>
            <a:off x="250825" y="2636838"/>
            <a:ext cx="8496300" cy="341632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ru-RU" altLang="en-US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nstantia" pitchFamily="18" charset="0"/>
              </a:rPr>
              <a:t>«Бюджет для граждан» </a:t>
            </a:r>
          </a:p>
          <a:p>
            <a:pPr algn="ctr" eaLnBrk="1" hangingPunct="1">
              <a:defRPr/>
            </a:pPr>
            <a:r>
              <a:rPr lang="ru-RU" altLang="en-US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nstantia" pitchFamily="18" charset="0"/>
              </a:rPr>
              <a:t>Подготовлен </a:t>
            </a:r>
            <a:r>
              <a:rPr lang="ru-RU" altLang="en-US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nstantia" pitchFamily="18" charset="0"/>
              </a:rPr>
              <a:t>Администрацией </a:t>
            </a:r>
            <a:r>
              <a:rPr lang="ru-RU" altLang="en-US" sz="2400" b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nstantia" pitchFamily="18" charset="0"/>
              </a:rPr>
              <a:t>Рыбино-Будского</a:t>
            </a:r>
            <a:r>
              <a:rPr lang="ru-RU" altLang="en-US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nstantia" pitchFamily="18" charset="0"/>
              </a:rPr>
              <a:t> сельсовета </a:t>
            </a:r>
            <a:r>
              <a:rPr lang="ru-RU" altLang="en-US" sz="2400" b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nstantia" pitchFamily="18" charset="0"/>
              </a:rPr>
              <a:t>Обоянского</a:t>
            </a:r>
            <a:r>
              <a:rPr lang="ru-RU" altLang="en-US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nstantia" pitchFamily="18" charset="0"/>
              </a:rPr>
              <a:t> района Курской области </a:t>
            </a:r>
            <a:endParaRPr lang="en-US" sz="2400" b="1" dirty="0">
              <a:solidFill>
                <a:srgbClr val="C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ntique Olive Compact" pitchFamily="34" charset="0"/>
            </a:endParaRPr>
          </a:p>
          <a:p>
            <a:pPr algn="ctr" eaLnBrk="1" hangingPunct="1">
              <a:defRPr/>
            </a:pPr>
            <a:endParaRPr lang="ru-RU" altLang="en-US" sz="2400" b="1" dirty="0">
              <a:solidFill>
                <a:srgbClr val="C00000"/>
              </a:solidFill>
              <a:latin typeface="Constantia" pitchFamily="18" charset="0"/>
            </a:endParaRPr>
          </a:p>
          <a:p>
            <a:pPr algn="ctr" eaLnBrk="1" hangingPunct="1">
              <a:defRPr/>
            </a:pPr>
            <a:endParaRPr lang="ru-RU" altLang="en-US" sz="2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>
              <a:defRPr/>
            </a:pPr>
            <a:r>
              <a:rPr lang="ru-RU" altLang="en-US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Адрес:</a:t>
            </a:r>
            <a:r>
              <a:rPr lang="en-US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en-US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306230, Курская область, </a:t>
            </a:r>
            <a:r>
              <a:rPr lang="ru-RU" altLang="en-US" sz="24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Обоянский</a:t>
            </a:r>
            <a:r>
              <a:rPr lang="ru-RU" altLang="en-US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район, сл. </a:t>
            </a:r>
            <a:r>
              <a:rPr lang="ru-RU" altLang="en-US" sz="24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Рыбинские</a:t>
            </a:r>
            <a:r>
              <a:rPr lang="ru-RU" altLang="en-US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Буды , </a:t>
            </a:r>
            <a:r>
              <a:rPr lang="ru-RU" altLang="en-US" sz="24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ул.Карачевка</a:t>
            </a:r>
            <a:r>
              <a:rPr lang="ru-RU" altLang="en-US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, 32 </a:t>
            </a:r>
            <a:endParaRPr lang="ru-RU" altLang="en-US" sz="2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>
              <a:defRPr/>
            </a:pPr>
            <a:r>
              <a:rPr lang="ru-RU" altLang="en-US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Телефон:</a:t>
            </a:r>
            <a:r>
              <a:rPr lang="en-US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8</a:t>
            </a:r>
            <a:r>
              <a:rPr lang="ru-RU" altLang="en-US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(47141) 2-52-74, </a:t>
            </a:r>
            <a:endParaRPr lang="ru-RU" altLang="en-US" sz="2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>
              <a:defRPr/>
            </a:pPr>
            <a:r>
              <a:rPr lang="ru-RU" altLang="en-US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Адрес электронной </a:t>
            </a:r>
            <a:r>
              <a:rPr lang="ru-RU" altLang="en-US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почты:</a:t>
            </a:r>
            <a:r>
              <a:rPr lang="en-US" altLang="en-US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r/rybinskiebudy@mail.ru</a:t>
            </a:r>
            <a:endParaRPr lang="ru-RU" altLang="en-US" sz="2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 Box 4"/>
          <p:cNvSpPr txBox="1">
            <a:spLocks noChangeArrowheads="1"/>
          </p:cNvSpPr>
          <p:nvPr/>
        </p:nvSpPr>
        <p:spPr bwMode="auto">
          <a:xfrm>
            <a:off x="302833" y="500042"/>
            <a:ext cx="8555447" cy="107157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sz="3600" dirty="0">
                <a:solidFill>
                  <a:srgbClr val="C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Контактная информация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179388" y="1557338"/>
            <a:ext cx="8699500" cy="554037"/>
            <a:chOff x="0" y="0"/>
            <a:chExt cx="5480" cy="349"/>
          </a:xfrm>
        </p:grpSpPr>
        <p:pic>
          <p:nvPicPr>
            <p:cNvPr id="6160" name="Скругленный прямоугольник 7"/>
            <p:cNvPicPr>
              <a:picLocks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5480" cy="3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61" name="Text Box 4"/>
            <p:cNvSpPr txBox="1">
              <a:spLocks noChangeArrowheads="1"/>
            </p:cNvSpPr>
            <p:nvPr/>
          </p:nvSpPr>
          <p:spPr bwMode="auto">
            <a:xfrm>
              <a:off x="30" y="28"/>
              <a:ext cx="5424" cy="2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ru-RU" altLang="ru-RU" sz="2400" b="1">
                  <a:solidFill>
                    <a:srgbClr val="343437"/>
                  </a:solidFill>
                  <a:latin typeface="Constantia" pitchFamily="18" charset="0"/>
                </a:rPr>
                <a:t>БЮДЖЕТ – ЭТО ПЛАН ДОХОДОВ И РАСХОДОВ </a:t>
              </a:r>
            </a:p>
          </p:txBody>
        </p:sp>
      </p:grpSp>
      <p:grpSp>
        <p:nvGrpSpPr>
          <p:cNvPr id="3" name="Group 5"/>
          <p:cNvGrpSpPr>
            <a:grpSpLocks/>
          </p:cNvGrpSpPr>
          <p:nvPr/>
        </p:nvGrpSpPr>
        <p:grpSpPr bwMode="auto">
          <a:xfrm>
            <a:off x="179388" y="836613"/>
            <a:ext cx="8772525" cy="701675"/>
            <a:chOff x="0" y="0"/>
            <a:chExt cx="5526" cy="442"/>
          </a:xfrm>
        </p:grpSpPr>
        <p:pic>
          <p:nvPicPr>
            <p:cNvPr id="6158" name="Скругленный прямоугольник 8"/>
            <p:cNvPicPr>
              <a:picLocks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5526" cy="4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9" name="Text Box 7"/>
            <p:cNvSpPr txBox="1">
              <a:spLocks noChangeArrowheads="1"/>
            </p:cNvSpPr>
            <p:nvPr/>
          </p:nvSpPr>
          <p:spPr bwMode="auto">
            <a:xfrm>
              <a:off x="34" y="33"/>
              <a:ext cx="5463" cy="3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ru-RU" altLang="ru-RU" sz="1600">
                  <a:solidFill>
                    <a:srgbClr val="B48200"/>
                  </a:solidFill>
                  <a:latin typeface="Constantia" pitchFamily="18" charset="0"/>
                </a:rPr>
                <a:t>Со старонормандского bougette — кошелѐк, сумка, кожаный мешок, мешок с деньгами </a:t>
              </a:r>
            </a:p>
          </p:txBody>
        </p:sp>
      </p:grpSp>
      <p:grpSp>
        <p:nvGrpSpPr>
          <p:cNvPr id="4" name="Group 8"/>
          <p:cNvGrpSpPr>
            <a:grpSpLocks/>
          </p:cNvGrpSpPr>
          <p:nvPr/>
        </p:nvGrpSpPr>
        <p:grpSpPr bwMode="auto">
          <a:xfrm>
            <a:off x="179388" y="2205038"/>
            <a:ext cx="8845550" cy="2865437"/>
            <a:chOff x="0" y="0"/>
            <a:chExt cx="5572" cy="1805"/>
          </a:xfrm>
        </p:grpSpPr>
        <p:pic>
          <p:nvPicPr>
            <p:cNvPr id="6156" name="Скругленный прямоугольник 9"/>
            <p:cNvPicPr>
              <a:picLocks noChangeArrowheads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5572" cy="18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7" name="Text Box 10"/>
            <p:cNvSpPr txBox="1">
              <a:spLocks noChangeArrowheads="1"/>
            </p:cNvSpPr>
            <p:nvPr/>
          </p:nvSpPr>
          <p:spPr bwMode="auto">
            <a:xfrm>
              <a:off x="79" y="77"/>
              <a:ext cx="5418" cy="16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indent="457200" algn="just" eaLnBrk="1" hangingPunct="1"/>
              <a:r>
                <a:rPr lang="ru-RU" altLang="ru-RU" sz="2000" dirty="0">
                  <a:solidFill>
                    <a:srgbClr val="343437"/>
                  </a:solidFill>
                  <a:latin typeface="Constantia" pitchFamily="18" charset="0"/>
                </a:rPr>
                <a:t>Каждый житель </a:t>
              </a:r>
              <a:r>
                <a:rPr lang="ru-RU" altLang="ru-RU" sz="2000" dirty="0" err="1" smtClean="0">
                  <a:solidFill>
                    <a:srgbClr val="343437"/>
                  </a:solidFill>
                  <a:latin typeface="Constantia" pitchFamily="18" charset="0"/>
                </a:rPr>
                <a:t>Рыбино-Будского</a:t>
              </a:r>
              <a:r>
                <a:rPr lang="ru-RU" altLang="ru-RU" sz="2000" dirty="0" smtClean="0">
                  <a:solidFill>
                    <a:srgbClr val="343437"/>
                  </a:solidFill>
                  <a:latin typeface="Constantia" pitchFamily="18" charset="0"/>
                </a:rPr>
                <a:t> сельсовета </a:t>
              </a:r>
              <a:r>
                <a:rPr lang="ru-RU" altLang="ru-RU" sz="2000" dirty="0">
                  <a:solidFill>
                    <a:srgbClr val="343437"/>
                  </a:solidFill>
                  <a:latin typeface="Constantia" pitchFamily="18" charset="0"/>
                </a:rPr>
                <a:t>является участником формирования этого плана с одной стороны как налогоплательщик, наполняя доходы бюджета, с другой - он получает часть расходов как потребитель общественных услуг. </a:t>
              </a:r>
              <a:r>
                <a:rPr lang="ru-RU" altLang="ru-RU" sz="2000" dirty="0" smtClean="0">
                  <a:solidFill>
                    <a:srgbClr val="343437"/>
                  </a:solidFill>
                  <a:latin typeface="Constantia" pitchFamily="18" charset="0"/>
                </a:rPr>
                <a:t>Государство расходует </a:t>
              </a:r>
              <a:r>
                <a:rPr lang="ru-RU" altLang="ru-RU" sz="2000" dirty="0">
                  <a:solidFill>
                    <a:srgbClr val="343437"/>
                  </a:solidFill>
                  <a:latin typeface="Constantia" pitchFamily="18" charset="0"/>
                </a:rPr>
                <a:t>поступившие доходы для выполнения своих функций и предоставление общественных (муниципальных) услуг: образование, </a:t>
              </a:r>
              <a:r>
                <a:rPr lang="ru-RU" altLang="ru-RU" sz="2000" dirty="0" smtClean="0">
                  <a:solidFill>
                    <a:srgbClr val="343437"/>
                  </a:solidFill>
                  <a:latin typeface="Constantia" pitchFamily="18" charset="0"/>
                </a:rPr>
                <a:t>культура</a:t>
              </a:r>
              <a:r>
                <a:rPr lang="ru-RU" altLang="ru-RU" sz="2000" dirty="0">
                  <a:solidFill>
                    <a:srgbClr val="343437"/>
                  </a:solidFill>
                  <a:latin typeface="Constantia" pitchFamily="18" charset="0"/>
                </a:rPr>
                <a:t>, спорт, социальное обеспечение, поддержка экономики, гарантии безопасности и правопорядка, защита общественных интересов, гражданских прав и свобод и др. </a:t>
              </a:r>
            </a:p>
          </p:txBody>
        </p:sp>
      </p:grpSp>
      <p:grpSp>
        <p:nvGrpSpPr>
          <p:cNvPr id="5" name="Group 11"/>
          <p:cNvGrpSpPr>
            <a:grpSpLocks/>
          </p:cNvGrpSpPr>
          <p:nvPr/>
        </p:nvGrpSpPr>
        <p:grpSpPr bwMode="auto">
          <a:xfrm>
            <a:off x="219075" y="5126038"/>
            <a:ext cx="8772525" cy="1609725"/>
            <a:chOff x="0" y="0"/>
            <a:chExt cx="5526" cy="1014"/>
          </a:xfrm>
        </p:grpSpPr>
        <p:pic>
          <p:nvPicPr>
            <p:cNvPr id="6154" name="Скругленный прямоугольник 10"/>
            <p:cNvPicPr>
              <a:picLocks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5526" cy="10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5" name="Text Box 13"/>
            <p:cNvSpPr txBox="1">
              <a:spLocks noChangeArrowheads="1"/>
            </p:cNvSpPr>
            <p:nvPr/>
          </p:nvSpPr>
          <p:spPr bwMode="auto">
            <a:xfrm>
              <a:off x="52" y="52"/>
              <a:ext cx="5425" cy="9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indent="457200" algn="just" eaLnBrk="1" hangingPunct="1"/>
              <a:r>
                <a:rPr lang="ru-RU" altLang="ru-RU" sz="2000" dirty="0">
                  <a:solidFill>
                    <a:srgbClr val="343437"/>
                  </a:solidFill>
                  <a:latin typeface="Constantia" pitchFamily="18" charset="0"/>
                </a:rPr>
                <a:t>Граждане — и как налогоплательщики, и как потребители общественных услуг — должны быть уверены в том, что передаваемые ими в распоряжение государства средства используются прозрачно и эффективно, приносят конкретные результаты как для общества в целом, так и для каждой семьи, для каждого человека. </a:t>
              </a:r>
            </a:p>
          </p:txBody>
        </p:sp>
      </p:grpSp>
      <p:grpSp>
        <p:nvGrpSpPr>
          <p:cNvPr id="6" name="Group 14"/>
          <p:cNvGrpSpPr>
            <a:grpSpLocks/>
          </p:cNvGrpSpPr>
          <p:nvPr/>
        </p:nvGrpSpPr>
        <p:grpSpPr bwMode="auto">
          <a:xfrm>
            <a:off x="1979613" y="188913"/>
            <a:ext cx="4808537" cy="658812"/>
            <a:chOff x="0" y="0"/>
            <a:chExt cx="3029" cy="415"/>
          </a:xfrm>
        </p:grpSpPr>
        <p:pic>
          <p:nvPicPr>
            <p:cNvPr id="6152" name="Скругленный прямоугольник 1"/>
            <p:cNvPicPr>
              <a:picLocks noChangeArrowheads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3029" cy="4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3" name="Text Box 16"/>
            <p:cNvSpPr txBox="1">
              <a:spLocks noChangeArrowheads="1"/>
            </p:cNvSpPr>
            <p:nvPr/>
          </p:nvSpPr>
          <p:spPr bwMode="auto">
            <a:xfrm>
              <a:off x="32" y="31"/>
              <a:ext cx="2970" cy="3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ru-RU" altLang="ru-RU" sz="2800" b="1">
                  <a:solidFill>
                    <a:srgbClr val="343437"/>
                  </a:solidFill>
                  <a:latin typeface="Constantia" pitchFamily="18" charset="0"/>
                </a:rPr>
                <a:t>Что такое бюджет?</a:t>
              </a:r>
              <a:endParaRPr lang="ru-RU" altLang="ru-RU" sz="2800">
                <a:solidFill>
                  <a:srgbClr val="343437"/>
                </a:solidFill>
                <a:latin typeface="Constantia" pitchFamily="18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14"/>
          <p:cNvGrpSpPr>
            <a:grpSpLocks/>
          </p:cNvGrpSpPr>
          <p:nvPr/>
        </p:nvGrpSpPr>
        <p:grpSpPr bwMode="auto">
          <a:xfrm>
            <a:off x="2268538" y="188913"/>
            <a:ext cx="4806950" cy="658812"/>
            <a:chOff x="0" y="0"/>
            <a:chExt cx="3029" cy="415"/>
          </a:xfrm>
        </p:grpSpPr>
        <p:pic>
          <p:nvPicPr>
            <p:cNvPr id="7193" name="Скругленный прямоугольник 1"/>
            <p:cNvPicPr>
              <a:picLocks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3029" cy="4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94" name="Text Box 16"/>
            <p:cNvSpPr txBox="1">
              <a:spLocks noChangeArrowheads="1"/>
            </p:cNvSpPr>
            <p:nvPr/>
          </p:nvSpPr>
          <p:spPr bwMode="auto">
            <a:xfrm>
              <a:off x="32" y="31"/>
              <a:ext cx="2970" cy="3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endParaRPr lang="ru-RU" altLang="ru-RU" sz="2800">
                <a:solidFill>
                  <a:srgbClr val="343437"/>
                </a:solidFill>
                <a:latin typeface="Constantia" pitchFamily="18" charset="0"/>
              </a:endParaRPr>
            </a:p>
          </p:txBody>
        </p:sp>
      </p:grpSp>
      <p:grpSp>
        <p:nvGrpSpPr>
          <p:cNvPr id="18" name="Блок-схема: альтернативный процесс 5"/>
          <p:cNvGrpSpPr>
            <a:grpSpLocks/>
          </p:cNvGrpSpPr>
          <p:nvPr/>
        </p:nvGrpSpPr>
        <p:grpSpPr bwMode="auto">
          <a:xfrm>
            <a:off x="987425" y="1641475"/>
            <a:ext cx="7113588" cy="635000"/>
            <a:chOff x="123" y="588"/>
            <a:chExt cx="5345" cy="672"/>
          </a:xfrm>
        </p:grpSpPr>
        <p:pic>
          <p:nvPicPr>
            <p:cNvPr id="7191" name="Блок-схема: альтернативный процесс 5"/>
            <p:cNvPicPr>
              <a:picLocks noChangeArrowheads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3" y="588"/>
              <a:ext cx="5345" cy="6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24" name="Text Box 4"/>
            <p:cNvSpPr txBox="1">
              <a:spLocks noChangeArrowheads="1"/>
            </p:cNvSpPr>
            <p:nvPr/>
          </p:nvSpPr>
          <p:spPr bwMode="auto">
            <a:xfrm>
              <a:off x="190" y="637"/>
              <a:ext cx="5214" cy="54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>
                <a:defRPr/>
              </a:pPr>
              <a:r>
                <a:rPr lang="ru-RU" sz="2000" b="1" dirty="0">
                  <a:solidFill>
                    <a:srgbClr val="000000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Бюджетная система Российской Федерации</a:t>
              </a:r>
            </a:p>
          </p:txBody>
        </p:sp>
      </p:grpSp>
      <p:sp>
        <p:nvSpPr>
          <p:cNvPr id="5133" name="Rectangle 13"/>
          <p:cNvSpPr>
            <a:spLocks noChangeArrowheads="1"/>
          </p:cNvSpPr>
          <p:nvPr/>
        </p:nvSpPr>
        <p:spPr bwMode="auto">
          <a:xfrm>
            <a:off x="2411413" y="260350"/>
            <a:ext cx="4595812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>
              <a:defRPr/>
            </a:pPr>
            <a:r>
              <a:rPr lang="ru-RU" b="1" dirty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БЮДЖЕТНАЯ  СИСТЕМА</a:t>
            </a:r>
          </a:p>
        </p:txBody>
      </p:sp>
      <p:sp>
        <p:nvSpPr>
          <p:cNvPr id="5134" name="Rectangle 14"/>
          <p:cNvSpPr>
            <a:spLocks noChangeArrowheads="1"/>
          </p:cNvSpPr>
          <p:nvPr/>
        </p:nvSpPr>
        <p:spPr bwMode="auto">
          <a:xfrm>
            <a:off x="395288" y="936625"/>
            <a:ext cx="83534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defRPr/>
            </a:pPr>
            <a:r>
              <a:rPr lang="ru-RU" sz="1400" dirty="0">
                <a:solidFill>
                  <a:srgbClr val="00008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- ЭТО СОВОКУПНОСТЬ  БЮДЖЕТОВ РАЗНЫХ УРОВНЕЙ, ОСНОВАННАЯ НА СОЦИАЛЬНО-ЭКОНОМИЧЕСКИХ ВЗАИМООТНОШЕНИЯХ И БЮДЖЕТНОМ ЗАКОНОДАТЕЛЬСТВЕ</a:t>
            </a:r>
          </a:p>
        </p:txBody>
      </p:sp>
      <p:sp>
        <p:nvSpPr>
          <p:cNvPr id="19" name="Скругленный прямоугольник 18"/>
          <p:cNvSpPr>
            <a:spLocks noChangeArrowheads="1"/>
          </p:cNvSpPr>
          <p:nvPr/>
        </p:nvSpPr>
        <p:spPr bwMode="auto">
          <a:xfrm>
            <a:off x="682625" y="2852738"/>
            <a:ext cx="1512888" cy="576262"/>
          </a:xfrm>
          <a:prstGeom prst="roundRect">
            <a:avLst>
              <a:gd name="adj" fmla="val 3097"/>
            </a:avLst>
          </a:prstGeom>
          <a:gradFill rotWithShape="1">
            <a:gsLst>
              <a:gs pos="0">
                <a:srgbClr val="6699FF">
                  <a:alpha val="25000"/>
                </a:srgbClr>
              </a:gs>
              <a:gs pos="100000">
                <a:srgbClr val="6699FF">
                  <a:gamma/>
                  <a:shade val="46275"/>
                  <a:invGamma/>
                </a:srgbClr>
              </a:gs>
            </a:gsLst>
            <a:lin ang="5400000" scaled="1"/>
          </a:gradFill>
          <a:ln w="25400" algn="ctr">
            <a:solidFill>
              <a:schemeClr val="hlink"/>
            </a:solidFill>
            <a:round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ru-RU" sz="1400" i="1" dirty="0"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Федеральный бюджет</a:t>
            </a:r>
          </a:p>
        </p:txBody>
      </p:sp>
      <p:sp>
        <p:nvSpPr>
          <p:cNvPr id="2" name="Скругленный прямоугольник 18"/>
          <p:cNvSpPr>
            <a:spLocks noChangeArrowheads="1"/>
          </p:cNvSpPr>
          <p:nvPr/>
        </p:nvSpPr>
        <p:spPr bwMode="auto">
          <a:xfrm>
            <a:off x="684213" y="4146550"/>
            <a:ext cx="1943100" cy="1081088"/>
          </a:xfrm>
          <a:prstGeom prst="roundRect">
            <a:avLst>
              <a:gd name="adj" fmla="val 3097"/>
            </a:avLst>
          </a:prstGeom>
          <a:gradFill rotWithShape="1">
            <a:gsLst>
              <a:gs pos="0">
                <a:srgbClr val="6699FF">
                  <a:alpha val="25000"/>
                </a:srgbClr>
              </a:gs>
              <a:gs pos="100000">
                <a:srgbClr val="6699FF">
                  <a:gamma/>
                  <a:shade val="46275"/>
                  <a:invGamma/>
                </a:srgbClr>
              </a:gs>
            </a:gsLst>
            <a:lin ang="5400000" scaled="1"/>
          </a:gradFill>
          <a:ln w="25400" algn="ctr">
            <a:solidFill>
              <a:schemeClr val="hlink"/>
            </a:solidFill>
            <a:round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ru-RU" sz="1400" i="1"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Бюджеты государственных внебюджетных фондов РФ</a:t>
            </a:r>
          </a:p>
        </p:txBody>
      </p:sp>
      <p:sp>
        <p:nvSpPr>
          <p:cNvPr id="3" name="Скругленный прямоугольник 18"/>
          <p:cNvSpPr>
            <a:spLocks noChangeArrowheads="1"/>
          </p:cNvSpPr>
          <p:nvPr/>
        </p:nvSpPr>
        <p:spPr bwMode="auto">
          <a:xfrm>
            <a:off x="2771775" y="2852738"/>
            <a:ext cx="1584325" cy="576262"/>
          </a:xfrm>
          <a:prstGeom prst="roundRect">
            <a:avLst>
              <a:gd name="adj" fmla="val 3097"/>
            </a:avLst>
          </a:prstGeom>
          <a:gradFill rotWithShape="1">
            <a:gsLst>
              <a:gs pos="0">
                <a:srgbClr val="6699FF">
                  <a:alpha val="25000"/>
                </a:srgbClr>
              </a:gs>
              <a:gs pos="100000">
                <a:srgbClr val="6699FF">
                  <a:gamma/>
                  <a:shade val="46275"/>
                  <a:invGamma/>
                </a:srgbClr>
              </a:gs>
            </a:gsLst>
            <a:lin ang="5400000" scaled="1"/>
          </a:gradFill>
          <a:ln w="25400" algn="ctr">
            <a:solidFill>
              <a:schemeClr val="hlink"/>
            </a:solidFill>
            <a:round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ru-RU" sz="1400" i="1"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Бюджеты субъектов РФ</a:t>
            </a:r>
          </a:p>
        </p:txBody>
      </p:sp>
      <p:sp>
        <p:nvSpPr>
          <p:cNvPr id="4" name="Скругленный прямоугольник 18"/>
          <p:cNvSpPr>
            <a:spLocks noChangeArrowheads="1"/>
          </p:cNvSpPr>
          <p:nvPr/>
        </p:nvSpPr>
        <p:spPr bwMode="auto">
          <a:xfrm>
            <a:off x="2771775" y="4146550"/>
            <a:ext cx="2017713" cy="1081088"/>
          </a:xfrm>
          <a:prstGeom prst="roundRect">
            <a:avLst>
              <a:gd name="adj" fmla="val 3097"/>
            </a:avLst>
          </a:prstGeom>
          <a:gradFill rotWithShape="1">
            <a:gsLst>
              <a:gs pos="0">
                <a:srgbClr val="6699FF">
                  <a:alpha val="25000"/>
                </a:srgbClr>
              </a:gs>
              <a:gs pos="100000">
                <a:srgbClr val="6699FF">
                  <a:gamma/>
                  <a:shade val="46275"/>
                  <a:invGamma/>
                </a:srgbClr>
              </a:gs>
            </a:gsLst>
            <a:lin ang="5400000" scaled="1"/>
          </a:gradFill>
          <a:ln w="25400" algn="ctr">
            <a:solidFill>
              <a:schemeClr val="hlink"/>
            </a:solidFill>
            <a:round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ru-RU" sz="1400" i="1" dirty="0"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Бюджеты территориальных государственных внебюджетных фондов</a:t>
            </a:r>
          </a:p>
        </p:txBody>
      </p:sp>
      <p:sp>
        <p:nvSpPr>
          <p:cNvPr id="5" name="Скругленный прямоугольник 18"/>
          <p:cNvSpPr>
            <a:spLocks noChangeArrowheads="1"/>
          </p:cNvSpPr>
          <p:nvPr/>
        </p:nvSpPr>
        <p:spPr bwMode="auto">
          <a:xfrm>
            <a:off x="4932363" y="2852738"/>
            <a:ext cx="3671887" cy="576262"/>
          </a:xfrm>
          <a:prstGeom prst="roundRect">
            <a:avLst>
              <a:gd name="adj" fmla="val 3097"/>
            </a:avLst>
          </a:prstGeom>
          <a:gradFill rotWithShape="1">
            <a:gsLst>
              <a:gs pos="0">
                <a:srgbClr val="6699FF">
                  <a:alpha val="25000"/>
                </a:srgbClr>
              </a:gs>
              <a:gs pos="100000">
                <a:srgbClr val="6699FF">
                  <a:gamma/>
                  <a:shade val="46275"/>
                  <a:invGamma/>
                </a:srgbClr>
              </a:gs>
            </a:gsLst>
            <a:lin ang="5400000" scaled="1"/>
          </a:gradFill>
          <a:ln w="25400" algn="ctr">
            <a:solidFill>
              <a:schemeClr val="hlink"/>
            </a:solidFill>
            <a:round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ru-RU" sz="1400" i="1"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Местные Бюджеты</a:t>
            </a:r>
          </a:p>
        </p:txBody>
      </p:sp>
      <p:sp>
        <p:nvSpPr>
          <p:cNvPr id="14" name="Стрелка вниз 13"/>
          <p:cNvSpPr>
            <a:spLocks noChangeArrowheads="1"/>
          </p:cNvSpPr>
          <p:nvPr/>
        </p:nvSpPr>
        <p:spPr bwMode="auto">
          <a:xfrm rot="21600000">
            <a:off x="2301875" y="2347913"/>
            <a:ext cx="358775" cy="1728787"/>
          </a:xfrm>
          <a:prstGeom prst="downArrow">
            <a:avLst>
              <a:gd name="adj1" fmla="val 45139"/>
              <a:gd name="adj2" fmla="val 89389"/>
            </a:avLst>
          </a:prstGeom>
          <a:solidFill>
            <a:srgbClr val="00FF00">
              <a:alpha val="50000"/>
            </a:srgbClr>
          </a:solidFill>
          <a:ln w="57150" algn="ctr">
            <a:solidFill>
              <a:srgbClr val="006600"/>
            </a:solidFill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endParaRPr lang="ru-RU" sz="2000">
              <a:effectLst>
                <a:outerShdw blurRad="38100" dist="38100" dir="2700000" algn="tl">
                  <a:srgbClr val="FFFFFF"/>
                </a:outerShdw>
              </a:effectLst>
              <a:latin typeface="Tahoma" pitchFamily="34" charset="0"/>
              <a:cs typeface="Arial" charset="0"/>
            </a:endParaRPr>
          </a:p>
        </p:txBody>
      </p:sp>
      <p:sp>
        <p:nvSpPr>
          <p:cNvPr id="7" name="Стрелка вниз 13"/>
          <p:cNvSpPr>
            <a:spLocks noChangeArrowheads="1"/>
          </p:cNvSpPr>
          <p:nvPr/>
        </p:nvSpPr>
        <p:spPr bwMode="auto">
          <a:xfrm rot="24300000">
            <a:off x="1547813" y="2286000"/>
            <a:ext cx="287337" cy="576263"/>
          </a:xfrm>
          <a:prstGeom prst="downArrow">
            <a:avLst>
              <a:gd name="adj1" fmla="val 43852"/>
              <a:gd name="adj2" fmla="val 106080"/>
            </a:avLst>
          </a:prstGeom>
          <a:solidFill>
            <a:srgbClr val="00FF00">
              <a:alpha val="50000"/>
            </a:srgbClr>
          </a:solidFill>
          <a:ln w="57150" algn="ctr">
            <a:solidFill>
              <a:srgbClr val="006600"/>
            </a:solidFill>
            <a:miter lim="800000"/>
            <a:headEnd/>
            <a:tailEnd/>
          </a:ln>
        </p:spPr>
        <p:txBody>
          <a:bodyPr rot="10800000" vert="eaVert" anchor="ctr"/>
          <a:lstStyle/>
          <a:p>
            <a:pPr>
              <a:defRPr/>
            </a:pPr>
            <a:endParaRPr lang="ru-RU" sz="2000">
              <a:effectLst>
                <a:outerShdw blurRad="38100" dist="38100" dir="2700000" algn="tl">
                  <a:srgbClr val="FFFFFF"/>
                </a:outerShdw>
              </a:effectLst>
              <a:latin typeface="Tahoma" pitchFamily="34" charset="0"/>
              <a:cs typeface="Arial" charset="0"/>
            </a:endParaRPr>
          </a:p>
        </p:txBody>
      </p:sp>
      <p:sp>
        <p:nvSpPr>
          <p:cNvPr id="8" name="Стрелка вниз 13"/>
          <p:cNvSpPr>
            <a:spLocks noChangeArrowheads="1"/>
          </p:cNvSpPr>
          <p:nvPr/>
        </p:nvSpPr>
        <p:spPr bwMode="auto">
          <a:xfrm rot="18900000">
            <a:off x="6526213" y="2276475"/>
            <a:ext cx="287337" cy="576263"/>
          </a:xfrm>
          <a:prstGeom prst="downArrow">
            <a:avLst>
              <a:gd name="adj1" fmla="val 43852"/>
              <a:gd name="adj2" fmla="val 106080"/>
            </a:avLst>
          </a:prstGeom>
          <a:solidFill>
            <a:srgbClr val="00FF00">
              <a:alpha val="50000"/>
            </a:srgbClr>
          </a:solidFill>
          <a:ln w="57150" algn="ctr">
            <a:solidFill>
              <a:srgbClr val="006600"/>
            </a:solidFill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endParaRPr lang="ru-RU" sz="2000">
              <a:effectLst>
                <a:outerShdw blurRad="38100" dist="38100" dir="2700000" algn="tl">
                  <a:srgbClr val="FFFFFF"/>
                </a:outerShdw>
              </a:effectLst>
              <a:latin typeface="Tahoma" pitchFamily="34" charset="0"/>
              <a:cs typeface="Arial" charset="0"/>
            </a:endParaRPr>
          </a:p>
        </p:txBody>
      </p:sp>
      <p:sp>
        <p:nvSpPr>
          <p:cNvPr id="9" name="Стрелка вниз 13"/>
          <p:cNvSpPr>
            <a:spLocks noChangeArrowheads="1"/>
          </p:cNvSpPr>
          <p:nvPr/>
        </p:nvSpPr>
        <p:spPr bwMode="auto">
          <a:xfrm rot="21600000">
            <a:off x="6732588" y="3500438"/>
            <a:ext cx="431800" cy="2016125"/>
          </a:xfrm>
          <a:prstGeom prst="downArrow">
            <a:avLst>
              <a:gd name="adj1" fmla="val 40667"/>
              <a:gd name="adj2" fmla="val 68869"/>
            </a:avLst>
          </a:prstGeom>
          <a:solidFill>
            <a:srgbClr val="00FF00">
              <a:alpha val="50000"/>
            </a:srgbClr>
          </a:solidFill>
          <a:ln w="57150" algn="ctr">
            <a:solidFill>
              <a:srgbClr val="006600"/>
            </a:solidFill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endParaRPr lang="ru-RU" sz="2000">
              <a:effectLst>
                <a:outerShdw blurRad="38100" dist="38100" dir="2700000" algn="tl">
                  <a:srgbClr val="FFFFFF"/>
                </a:outerShdw>
              </a:effectLst>
              <a:latin typeface="Tahoma" pitchFamily="34" charset="0"/>
              <a:cs typeface="Arial" charset="0"/>
            </a:endParaRPr>
          </a:p>
        </p:txBody>
      </p:sp>
      <p:sp>
        <p:nvSpPr>
          <p:cNvPr id="10" name="Стрелка вниз 13"/>
          <p:cNvSpPr>
            <a:spLocks noChangeArrowheads="1"/>
          </p:cNvSpPr>
          <p:nvPr/>
        </p:nvSpPr>
        <p:spPr bwMode="auto">
          <a:xfrm rot="21600000">
            <a:off x="7740650" y="3500438"/>
            <a:ext cx="352425" cy="936625"/>
          </a:xfrm>
          <a:prstGeom prst="downArrow">
            <a:avLst>
              <a:gd name="adj1" fmla="val 49620"/>
              <a:gd name="adj2" fmla="val 66441"/>
            </a:avLst>
          </a:prstGeom>
          <a:solidFill>
            <a:srgbClr val="00FF00">
              <a:alpha val="50000"/>
            </a:srgbClr>
          </a:solidFill>
          <a:ln w="57150" algn="ctr">
            <a:solidFill>
              <a:srgbClr val="006600"/>
            </a:solidFill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endParaRPr lang="ru-RU" sz="2000">
              <a:effectLst>
                <a:outerShdw blurRad="38100" dist="38100" dir="2700000" algn="tl">
                  <a:srgbClr val="FFFFFF"/>
                </a:outerShdw>
              </a:effectLst>
              <a:latin typeface="Tahoma" pitchFamily="34" charset="0"/>
              <a:cs typeface="Arial" charset="0"/>
            </a:endParaRPr>
          </a:p>
        </p:txBody>
      </p:sp>
      <p:sp>
        <p:nvSpPr>
          <p:cNvPr id="11" name="Скругленный прямоугольник 18"/>
          <p:cNvSpPr>
            <a:spLocks noChangeArrowheads="1"/>
          </p:cNvSpPr>
          <p:nvPr/>
        </p:nvSpPr>
        <p:spPr bwMode="auto">
          <a:xfrm>
            <a:off x="4932363" y="4508500"/>
            <a:ext cx="1655762" cy="720725"/>
          </a:xfrm>
          <a:prstGeom prst="roundRect">
            <a:avLst>
              <a:gd name="adj" fmla="val 3097"/>
            </a:avLst>
          </a:prstGeom>
          <a:gradFill rotWithShape="1">
            <a:gsLst>
              <a:gs pos="0">
                <a:srgbClr val="6699FF">
                  <a:alpha val="25000"/>
                </a:srgbClr>
              </a:gs>
              <a:gs pos="100000">
                <a:srgbClr val="6699FF">
                  <a:gamma/>
                  <a:shade val="46275"/>
                  <a:invGamma/>
                </a:srgbClr>
              </a:gs>
            </a:gsLst>
            <a:lin ang="5400000" scaled="1"/>
          </a:gradFill>
          <a:ln w="25400" algn="ctr">
            <a:solidFill>
              <a:schemeClr val="hlink"/>
            </a:solidFill>
            <a:round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ru-RU" sz="1400" i="1"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Бюджеты муниципальных районов</a:t>
            </a:r>
          </a:p>
        </p:txBody>
      </p:sp>
      <p:sp>
        <p:nvSpPr>
          <p:cNvPr id="12" name="Скругленный прямоугольник 18"/>
          <p:cNvSpPr>
            <a:spLocks noChangeArrowheads="1"/>
          </p:cNvSpPr>
          <p:nvPr/>
        </p:nvSpPr>
        <p:spPr bwMode="auto">
          <a:xfrm>
            <a:off x="7307263" y="4508500"/>
            <a:ext cx="1296987" cy="719138"/>
          </a:xfrm>
          <a:prstGeom prst="roundRect">
            <a:avLst>
              <a:gd name="adj" fmla="val 3097"/>
            </a:avLst>
          </a:prstGeom>
          <a:gradFill rotWithShape="1">
            <a:gsLst>
              <a:gs pos="0">
                <a:srgbClr val="6699FF">
                  <a:alpha val="25000"/>
                </a:srgbClr>
              </a:gs>
              <a:gs pos="100000">
                <a:srgbClr val="6699FF">
                  <a:gamma/>
                  <a:shade val="46275"/>
                  <a:invGamma/>
                </a:srgbClr>
              </a:gs>
            </a:gsLst>
            <a:lin ang="5400000" scaled="1"/>
          </a:gradFill>
          <a:ln w="25400" algn="ctr">
            <a:solidFill>
              <a:schemeClr val="hlink"/>
            </a:solidFill>
            <a:round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ru-RU" sz="1400" i="1"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Бюджеты поселений</a:t>
            </a:r>
          </a:p>
        </p:txBody>
      </p:sp>
      <p:sp>
        <p:nvSpPr>
          <p:cNvPr id="13" name="Скругленный прямоугольник 18"/>
          <p:cNvSpPr>
            <a:spLocks noChangeArrowheads="1"/>
          </p:cNvSpPr>
          <p:nvPr/>
        </p:nvSpPr>
        <p:spPr bwMode="auto">
          <a:xfrm>
            <a:off x="6226175" y="5588000"/>
            <a:ext cx="1441450" cy="720725"/>
          </a:xfrm>
          <a:prstGeom prst="roundRect">
            <a:avLst>
              <a:gd name="adj" fmla="val 3097"/>
            </a:avLst>
          </a:prstGeom>
          <a:gradFill rotWithShape="1">
            <a:gsLst>
              <a:gs pos="0">
                <a:srgbClr val="6699FF">
                  <a:alpha val="25000"/>
                </a:srgbClr>
              </a:gs>
              <a:gs pos="100000">
                <a:srgbClr val="6699FF">
                  <a:gamma/>
                  <a:shade val="46275"/>
                  <a:invGamma/>
                </a:srgbClr>
              </a:gs>
            </a:gsLst>
            <a:lin ang="5400000" scaled="1"/>
          </a:gradFill>
          <a:ln w="25400" algn="ctr">
            <a:solidFill>
              <a:schemeClr val="hlink"/>
            </a:solidFill>
            <a:round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ru-RU" sz="1400" i="1"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Бюджеты городских округов</a:t>
            </a:r>
          </a:p>
        </p:txBody>
      </p:sp>
      <p:sp>
        <p:nvSpPr>
          <p:cNvPr id="15" name="Стрелка вниз 13"/>
          <p:cNvSpPr>
            <a:spLocks noChangeArrowheads="1"/>
          </p:cNvSpPr>
          <p:nvPr/>
        </p:nvSpPr>
        <p:spPr bwMode="auto">
          <a:xfrm rot="21600000">
            <a:off x="5651500" y="3500438"/>
            <a:ext cx="352425" cy="936625"/>
          </a:xfrm>
          <a:prstGeom prst="downArrow">
            <a:avLst>
              <a:gd name="adj1" fmla="val 49620"/>
              <a:gd name="adj2" fmla="val 66441"/>
            </a:avLst>
          </a:prstGeom>
          <a:solidFill>
            <a:srgbClr val="00FF00">
              <a:alpha val="50000"/>
            </a:srgbClr>
          </a:solidFill>
          <a:ln w="57150" algn="ctr">
            <a:solidFill>
              <a:srgbClr val="006600"/>
            </a:solidFill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endParaRPr lang="ru-RU" sz="2000">
              <a:effectLst>
                <a:outerShdw blurRad="38100" dist="38100" dir="2700000" algn="tl">
                  <a:srgbClr val="FFFFFF"/>
                </a:outerShdw>
              </a:effectLst>
              <a:latin typeface="Tahoma" pitchFamily="34" charset="0"/>
              <a:cs typeface="Arial" charset="0"/>
            </a:endParaRPr>
          </a:p>
        </p:txBody>
      </p:sp>
      <p:sp>
        <p:nvSpPr>
          <p:cNvPr id="16" name="Стрелка вниз 13"/>
          <p:cNvSpPr>
            <a:spLocks noChangeArrowheads="1"/>
          </p:cNvSpPr>
          <p:nvPr/>
        </p:nvSpPr>
        <p:spPr bwMode="auto">
          <a:xfrm rot="21600000">
            <a:off x="3421063" y="2347913"/>
            <a:ext cx="287337" cy="431800"/>
          </a:xfrm>
          <a:prstGeom prst="downArrow">
            <a:avLst>
              <a:gd name="adj1" fmla="val 43852"/>
              <a:gd name="adj2" fmla="val 79487"/>
            </a:avLst>
          </a:prstGeom>
          <a:solidFill>
            <a:srgbClr val="00FF00">
              <a:alpha val="50000"/>
            </a:srgbClr>
          </a:solidFill>
          <a:ln w="57150" algn="ctr">
            <a:solidFill>
              <a:srgbClr val="006600"/>
            </a:solidFill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endParaRPr lang="ru-RU" sz="2000">
              <a:effectLst>
                <a:outerShdw blurRad="38100" dist="38100" dir="2700000" algn="tl">
                  <a:srgbClr val="FFFFFF"/>
                </a:outerShdw>
              </a:effectLst>
              <a:latin typeface="Tahoma" pitchFamily="34" charset="0"/>
              <a:cs typeface="Arial" charset="0"/>
            </a:endParaRPr>
          </a:p>
        </p:txBody>
      </p:sp>
      <p:sp>
        <p:nvSpPr>
          <p:cNvPr id="17" name="Стрелка вниз 13"/>
          <p:cNvSpPr>
            <a:spLocks noChangeArrowheads="1"/>
          </p:cNvSpPr>
          <p:nvPr/>
        </p:nvSpPr>
        <p:spPr bwMode="auto">
          <a:xfrm rot="21600000">
            <a:off x="4460875" y="2347913"/>
            <a:ext cx="358775" cy="1728787"/>
          </a:xfrm>
          <a:prstGeom prst="downArrow">
            <a:avLst>
              <a:gd name="adj1" fmla="val 45139"/>
              <a:gd name="adj2" fmla="val 89389"/>
            </a:avLst>
          </a:prstGeom>
          <a:solidFill>
            <a:srgbClr val="00FF00">
              <a:alpha val="50000"/>
            </a:srgbClr>
          </a:solidFill>
          <a:ln w="57150" algn="ctr">
            <a:solidFill>
              <a:srgbClr val="006600"/>
            </a:solidFill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endParaRPr lang="ru-RU" sz="2000">
              <a:effectLst>
                <a:outerShdw blurRad="38100" dist="38100" dir="2700000" algn="tl">
                  <a:srgbClr val="FFFFFF"/>
                </a:outerShdw>
              </a:effectLst>
              <a:latin typeface="Tahoma" pitchFamily="34" charset="0"/>
              <a:cs typeface="Arial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914400" y="476250"/>
            <a:ext cx="7918450" cy="854075"/>
            <a:chOff x="0" y="0"/>
            <a:chExt cx="5564" cy="538"/>
          </a:xfrm>
        </p:grpSpPr>
        <p:pic>
          <p:nvPicPr>
            <p:cNvPr id="9249" name="Скругленный прямоугольник 3"/>
            <p:cNvPicPr>
              <a:picLocks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5564" cy="5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50" name="Text Box 4"/>
            <p:cNvSpPr txBox="1">
              <a:spLocks noChangeArrowheads="1"/>
            </p:cNvSpPr>
            <p:nvPr/>
          </p:nvSpPr>
          <p:spPr bwMode="auto">
            <a:xfrm>
              <a:off x="60" y="97"/>
              <a:ext cx="5449" cy="3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 eaLnBrk="1" hangingPunct="1"/>
              <a:r>
                <a:rPr lang="ru-RU" altLang="ru-RU" sz="3600" dirty="0">
                  <a:solidFill>
                    <a:srgbClr val="660033"/>
                  </a:solidFill>
                  <a:latin typeface="Constantia" pitchFamily="18" charset="0"/>
                </a:rPr>
                <a:t>Основные понятия</a:t>
              </a:r>
            </a:p>
          </p:txBody>
        </p:sp>
      </p:grpSp>
      <p:sp>
        <p:nvSpPr>
          <p:cNvPr id="9219" name="TextBox 12"/>
          <p:cNvSpPr txBox="1">
            <a:spLocks noChangeArrowheads="1"/>
          </p:cNvSpPr>
          <p:nvPr/>
        </p:nvSpPr>
        <p:spPr bwMode="auto">
          <a:xfrm>
            <a:off x="395288" y="1341438"/>
            <a:ext cx="2808287" cy="1069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ru-RU" altLang="ru-RU" sz="1600" b="1">
                <a:solidFill>
                  <a:srgbClr val="663300"/>
                </a:solidFill>
                <a:latin typeface="Constantia" pitchFamily="18" charset="0"/>
              </a:rPr>
              <a:t>Поступающие в бюджет денежные средства являются </a:t>
            </a:r>
            <a:r>
              <a:rPr lang="ru-RU" altLang="ru-RU" sz="1600" b="1">
                <a:solidFill>
                  <a:srgbClr val="C00000"/>
                </a:solidFill>
                <a:latin typeface="Constantia" pitchFamily="18" charset="0"/>
              </a:rPr>
              <a:t>ДОХОДАМИ БЮДЖЕТА</a:t>
            </a:r>
          </a:p>
        </p:txBody>
      </p:sp>
      <p:sp>
        <p:nvSpPr>
          <p:cNvPr id="9220" name="Стрелка вниз 13"/>
          <p:cNvSpPr>
            <a:spLocks noChangeArrowheads="1"/>
          </p:cNvSpPr>
          <p:nvPr/>
        </p:nvSpPr>
        <p:spPr bwMode="auto">
          <a:xfrm rot="2358155">
            <a:off x="684213" y="2420938"/>
            <a:ext cx="223837" cy="809625"/>
          </a:xfrm>
          <a:prstGeom prst="downArrow">
            <a:avLst>
              <a:gd name="adj1" fmla="val 50000"/>
              <a:gd name="adj2" fmla="val 50002"/>
            </a:avLst>
          </a:prstGeom>
          <a:solidFill>
            <a:srgbClr val="FFF0C9"/>
          </a:solidFill>
          <a:ln w="25400">
            <a:solidFill>
              <a:srgbClr val="B07E00"/>
            </a:solidFill>
            <a:miter lim="800000"/>
            <a:headEnd/>
            <a:tailEnd/>
          </a:ln>
        </p:spPr>
        <p:txBody>
          <a:bodyPr anchor="ctr"/>
          <a:lstStyle/>
          <a:p>
            <a:pPr eaLnBrk="1" hangingPunct="1"/>
            <a:endParaRPr lang="ru-RU" altLang="ru-RU">
              <a:solidFill>
                <a:srgbClr val="FFFFFF"/>
              </a:solidFill>
              <a:latin typeface="Constantia" pitchFamily="18" charset="0"/>
            </a:endParaRPr>
          </a:p>
        </p:txBody>
      </p:sp>
      <p:sp>
        <p:nvSpPr>
          <p:cNvPr id="9221" name="Стрелка вниз 14"/>
          <p:cNvSpPr>
            <a:spLocks noChangeArrowheads="1"/>
          </p:cNvSpPr>
          <p:nvPr/>
        </p:nvSpPr>
        <p:spPr bwMode="auto">
          <a:xfrm rot="-2450574">
            <a:off x="2916238" y="2276475"/>
            <a:ext cx="223837" cy="1006475"/>
          </a:xfrm>
          <a:prstGeom prst="downArrow">
            <a:avLst>
              <a:gd name="adj1" fmla="val 50000"/>
              <a:gd name="adj2" fmla="val 50002"/>
            </a:avLst>
          </a:prstGeom>
          <a:solidFill>
            <a:srgbClr val="FFF0C9"/>
          </a:solidFill>
          <a:ln w="25400">
            <a:solidFill>
              <a:srgbClr val="B07E00"/>
            </a:solidFill>
            <a:miter lim="800000"/>
            <a:headEnd/>
            <a:tailEnd/>
          </a:ln>
        </p:spPr>
        <p:txBody>
          <a:bodyPr anchor="ctr"/>
          <a:lstStyle/>
          <a:p>
            <a:pPr eaLnBrk="1" hangingPunct="1"/>
            <a:endParaRPr lang="ru-RU" altLang="ru-RU">
              <a:solidFill>
                <a:srgbClr val="FFFFFF"/>
              </a:solidFill>
              <a:latin typeface="Constantia" pitchFamily="18" charset="0"/>
            </a:endParaRPr>
          </a:p>
        </p:txBody>
      </p:sp>
      <p:sp>
        <p:nvSpPr>
          <p:cNvPr id="9222" name="Стрелка вниз 15"/>
          <p:cNvSpPr>
            <a:spLocks noChangeArrowheads="1"/>
          </p:cNvSpPr>
          <p:nvPr/>
        </p:nvSpPr>
        <p:spPr bwMode="auto">
          <a:xfrm rot="-491821">
            <a:off x="2045488" y="2512938"/>
            <a:ext cx="223838" cy="650875"/>
          </a:xfrm>
          <a:prstGeom prst="downArrow">
            <a:avLst>
              <a:gd name="adj1" fmla="val 50000"/>
              <a:gd name="adj2" fmla="val 49998"/>
            </a:avLst>
          </a:prstGeom>
          <a:solidFill>
            <a:srgbClr val="FFF0C9"/>
          </a:solidFill>
          <a:ln w="25400">
            <a:solidFill>
              <a:srgbClr val="B07E00"/>
            </a:solidFill>
            <a:miter lim="800000"/>
            <a:headEnd/>
            <a:tailEnd/>
          </a:ln>
        </p:spPr>
        <p:txBody>
          <a:bodyPr anchor="ctr"/>
          <a:lstStyle/>
          <a:p>
            <a:pPr eaLnBrk="1" hangingPunct="1"/>
            <a:endParaRPr lang="ru-RU" altLang="ru-RU">
              <a:solidFill>
                <a:srgbClr val="FFFFFF"/>
              </a:solidFill>
              <a:latin typeface="Constantia" pitchFamily="18" charset="0"/>
            </a:endParaRPr>
          </a:p>
        </p:txBody>
      </p:sp>
      <p:sp>
        <p:nvSpPr>
          <p:cNvPr id="9223" name="Скругленный прямоугольник 16"/>
          <p:cNvSpPr>
            <a:spLocks noChangeArrowheads="1"/>
          </p:cNvSpPr>
          <p:nvPr/>
        </p:nvSpPr>
        <p:spPr bwMode="auto">
          <a:xfrm>
            <a:off x="107950" y="3213100"/>
            <a:ext cx="1295400" cy="3527425"/>
          </a:xfrm>
          <a:prstGeom prst="roundRect">
            <a:avLst>
              <a:gd name="adj" fmla="val 16667"/>
            </a:avLst>
          </a:prstGeom>
          <a:solidFill>
            <a:srgbClr val="FFF0C9"/>
          </a:solidFill>
          <a:ln w="25400">
            <a:solidFill>
              <a:srgbClr val="B07E00"/>
            </a:solidFill>
            <a:round/>
            <a:headEnd/>
            <a:tailEnd/>
          </a:ln>
        </p:spPr>
        <p:txBody>
          <a:bodyPr anchor="ctr"/>
          <a:lstStyle/>
          <a:p>
            <a:pPr eaLnBrk="1" hangingPunct="1"/>
            <a:r>
              <a:rPr lang="ru-RU" altLang="ru-RU" sz="1200" b="1" dirty="0">
                <a:solidFill>
                  <a:schemeClr val="accent1">
                    <a:lumMod val="75000"/>
                  </a:schemeClr>
                </a:solidFill>
                <a:latin typeface="Constantia" pitchFamily="18" charset="0"/>
              </a:rPr>
              <a:t>НАЛОГИ</a:t>
            </a:r>
            <a:r>
              <a:rPr lang="ru-RU" altLang="ru-RU" sz="1200" dirty="0">
                <a:solidFill>
                  <a:schemeClr val="accent1">
                    <a:lumMod val="75000"/>
                  </a:schemeClr>
                </a:solidFill>
                <a:latin typeface="Constantia" pitchFamily="18" charset="0"/>
              </a:rPr>
              <a:t> – часть доходов граждан и организаций, которые они обязаны заплатить государству </a:t>
            </a:r>
            <a:r>
              <a:rPr lang="ru-RU" altLang="ru-RU" sz="1000" dirty="0">
                <a:solidFill>
                  <a:schemeClr val="accent1">
                    <a:lumMod val="75000"/>
                  </a:schemeClr>
                </a:solidFill>
                <a:latin typeface="Constantia" pitchFamily="18" charset="0"/>
              </a:rPr>
              <a:t>(например, налог на доходы физических лиц, налог на прибыль, налог на имущество физических лиц, земельный налог, транспортный налог и др.)</a:t>
            </a:r>
          </a:p>
        </p:txBody>
      </p:sp>
      <p:sp>
        <p:nvSpPr>
          <p:cNvPr id="9224" name="Скругленный прямоугольник 17"/>
          <p:cNvSpPr>
            <a:spLocks noChangeArrowheads="1"/>
          </p:cNvSpPr>
          <p:nvPr/>
        </p:nvSpPr>
        <p:spPr bwMode="auto">
          <a:xfrm>
            <a:off x="1476375" y="3213100"/>
            <a:ext cx="1366838" cy="3527425"/>
          </a:xfrm>
          <a:prstGeom prst="roundRect">
            <a:avLst>
              <a:gd name="adj" fmla="val 16667"/>
            </a:avLst>
          </a:prstGeom>
          <a:solidFill>
            <a:srgbClr val="FFF0C9"/>
          </a:solidFill>
          <a:ln w="25400">
            <a:solidFill>
              <a:srgbClr val="B07E00"/>
            </a:solidFill>
            <a:round/>
            <a:headEnd/>
            <a:tailEnd/>
          </a:ln>
        </p:spPr>
        <p:txBody>
          <a:bodyPr anchor="ctr"/>
          <a:lstStyle/>
          <a:p>
            <a:pPr eaLnBrk="1" hangingPunct="1"/>
            <a:r>
              <a:rPr lang="ru-RU" altLang="ru-RU" sz="1000" b="1" dirty="0">
                <a:solidFill>
                  <a:schemeClr val="accent1">
                    <a:lumMod val="75000"/>
                  </a:schemeClr>
                </a:solidFill>
                <a:latin typeface="Constantia" pitchFamily="18" charset="0"/>
              </a:rPr>
              <a:t>НЕНАЛОГОВЫЕ ДОХОДЫ </a:t>
            </a:r>
            <a:r>
              <a:rPr lang="ru-RU" altLang="ru-RU" sz="1000" dirty="0">
                <a:solidFill>
                  <a:schemeClr val="accent1">
                    <a:lumMod val="75000"/>
                  </a:schemeClr>
                </a:solidFill>
                <a:latin typeface="Constantia" pitchFamily="18" charset="0"/>
              </a:rPr>
              <a:t>– платежи в виде штрафов, санкций за нарушение </a:t>
            </a:r>
            <a:r>
              <a:rPr lang="ru-RU" altLang="ru-RU" sz="1000" dirty="0" smtClean="0">
                <a:solidFill>
                  <a:schemeClr val="accent1">
                    <a:lumMod val="75000"/>
                  </a:schemeClr>
                </a:solidFill>
                <a:latin typeface="Constantia" pitchFamily="18" charset="0"/>
              </a:rPr>
              <a:t>законодательств, </a:t>
            </a:r>
            <a:r>
              <a:rPr lang="ru-RU" altLang="ru-RU" sz="1000" dirty="0">
                <a:solidFill>
                  <a:schemeClr val="accent1">
                    <a:lumMod val="75000"/>
                  </a:schemeClr>
                </a:solidFill>
                <a:latin typeface="Constantia" pitchFamily="18" charset="0"/>
              </a:rPr>
              <a:t>платежи за пользование имуществом государства, средства самообложения граждан, доходы от оказания платных услуг</a:t>
            </a:r>
          </a:p>
        </p:txBody>
      </p:sp>
      <p:sp>
        <p:nvSpPr>
          <p:cNvPr id="9225" name="Скругленный прямоугольник 18"/>
          <p:cNvSpPr>
            <a:spLocks noChangeArrowheads="1"/>
          </p:cNvSpPr>
          <p:nvPr/>
        </p:nvSpPr>
        <p:spPr bwMode="auto">
          <a:xfrm>
            <a:off x="2916238" y="3213100"/>
            <a:ext cx="1511300" cy="3527425"/>
          </a:xfrm>
          <a:prstGeom prst="roundRect">
            <a:avLst>
              <a:gd name="adj" fmla="val 16667"/>
            </a:avLst>
          </a:prstGeom>
          <a:solidFill>
            <a:srgbClr val="FFF0C9"/>
          </a:solidFill>
          <a:ln w="25400">
            <a:solidFill>
              <a:srgbClr val="B07E00"/>
            </a:solidFill>
            <a:round/>
            <a:headEnd/>
            <a:tailEnd/>
          </a:ln>
        </p:spPr>
        <p:txBody>
          <a:bodyPr anchor="ctr"/>
          <a:lstStyle/>
          <a:p>
            <a:pPr eaLnBrk="1" hangingPunct="1"/>
            <a:r>
              <a:rPr lang="ru-RU" altLang="ru-RU" sz="900" b="1" dirty="0">
                <a:solidFill>
                  <a:schemeClr val="accent1">
                    <a:lumMod val="75000"/>
                  </a:schemeClr>
                </a:solidFill>
                <a:latin typeface="Constantia" pitchFamily="18" charset="0"/>
              </a:rPr>
              <a:t>БЕЗВОЗМЕЗДНЫЕ ПОСТУПЛЕНИЯ</a:t>
            </a:r>
            <a:r>
              <a:rPr lang="ru-RU" altLang="ru-RU" sz="1000" b="1" dirty="0">
                <a:solidFill>
                  <a:schemeClr val="accent1">
                    <a:lumMod val="75000"/>
                  </a:schemeClr>
                </a:solidFill>
                <a:latin typeface="Constantia" pitchFamily="18" charset="0"/>
              </a:rPr>
              <a:t> </a:t>
            </a:r>
            <a:r>
              <a:rPr lang="ru-RU" altLang="ru-RU" sz="1000" dirty="0">
                <a:solidFill>
                  <a:schemeClr val="accent1">
                    <a:lumMod val="75000"/>
                  </a:schemeClr>
                </a:solidFill>
                <a:latin typeface="Constantia" pitchFamily="18" charset="0"/>
              </a:rPr>
              <a:t>– </a:t>
            </a:r>
            <a:r>
              <a:rPr lang="ru-RU" altLang="ru-RU" sz="1200" dirty="0">
                <a:solidFill>
                  <a:schemeClr val="accent1">
                    <a:lumMod val="75000"/>
                  </a:schemeClr>
                </a:solidFill>
                <a:latin typeface="Constantia" pitchFamily="18" charset="0"/>
              </a:rPr>
              <a:t>средства, которые поступают в бюджет безвозмездно </a:t>
            </a:r>
            <a:r>
              <a:rPr lang="ru-RU" altLang="ru-RU" sz="1000" dirty="0">
                <a:solidFill>
                  <a:schemeClr val="accent1">
                    <a:lumMod val="75000"/>
                  </a:schemeClr>
                </a:solidFill>
                <a:latin typeface="Constantia" pitchFamily="18" charset="0"/>
              </a:rPr>
              <a:t>(денежные средства, поступающие из вышестоящего бюджета (например, дотация из областного бюджета), а также безвозмездные перечисления от физических и юридических лиц) </a:t>
            </a:r>
          </a:p>
        </p:txBody>
      </p:sp>
      <p:sp>
        <p:nvSpPr>
          <p:cNvPr id="9226" name="Прямоугольник 24"/>
          <p:cNvSpPr>
            <a:spLocks noChangeArrowheads="1"/>
          </p:cNvSpPr>
          <p:nvPr/>
        </p:nvSpPr>
        <p:spPr bwMode="auto">
          <a:xfrm>
            <a:off x="5940425" y="1196975"/>
            <a:ext cx="2519363" cy="1314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/>
            <a:r>
              <a:rPr lang="ru-RU" altLang="ru-RU" sz="1600">
                <a:solidFill>
                  <a:srgbClr val="660033"/>
                </a:solidFill>
                <a:latin typeface="Constantia" pitchFamily="18" charset="0"/>
              </a:rPr>
              <a:t>Выплачиваемые из бюджета денежные средства называются </a:t>
            </a:r>
            <a:r>
              <a:rPr lang="ru-RU" altLang="ru-RU" sz="1600" b="1">
                <a:solidFill>
                  <a:srgbClr val="C00000"/>
                </a:solidFill>
                <a:latin typeface="Constantia" pitchFamily="18" charset="0"/>
              </a:rPr>
              <a:t>РАСХОДАМИ БЮДЖЕТА</a:t>
            </a:r>
          </a:p>
        </p:txBody>
      </p:sp>
      <p:pic>
        <p:nvPicPr>
          <p:cNvPr id="9227" name="Рисунок 25" descr="чиновники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6781800" y="4038600"/>
            <a:ext cx="792162" cy="792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28" name="Прямоугольник 26"/>
          <p:cNvSpPr>
            <a:spLocks noChangeArrowheads="1"/>
          </p:cNvSpPr>
          <p:nvPr/>
        </p:nvSpPr>
        <p:spPr bwMode="auto">
          <a:xfrm>
            <a:off x="6324600" y="4724400"/>
            <a:ext cx="1295399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eaLnBrk="1" hangingPunct="1"/>
            <a:r>
              <a:rPr lang="ru-RU" altLang="ru-RU" sz="1000" b="1" dirty="0">
                <a:latin typeface="Constantia" pitchFamily="18" charset="0"/>
              </a:rPr>
              <a:t>на общегосударственные вопросы </a:t>
            </a:r>
          </a:p>
        </p:txBody>
      </p:sp>
      <p:sp>
        <p:nvSpPr>
          <p:cNvPr id="9230" name="Прямоугольник 29"/>
          <p:cNvSpPr>
            <a:spLocks noChangeArrowheads="1"/>
          </p:cNvSpPr>
          <p:nvPr/>
        </p:nvSpPr>
        <p:spPr bwMode="auto">
          <a:xfrm>
            <a:off x="5580063" y="3500438"/>
            <a:ext cx="1512887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/>
            <a:r>
              <a:rPr lang="ru-RU" altLang="ru-RU" sz="1000" b="1" dirty="0">
                <a:latin typeface="Constantia" pitchFamily="18" charset="0"/>
              </a:rPr>
              <a:t>на </a:t>
            </a:r>
            <a:r>
              <a:rPr lang="ru-RU" altLang="ru-RU" sz="1000" b="1" dirty="0" smtClean="0">
                <a:latin typeface="Constantia" pitchFamily="18" charset="0"/>
              </a:rPr>
              <a:t>культуру, </a:t>
            </a:r>
            <a:r>
              <a:rPr lang="ru-RU" altLang="ru-RU" sz="1000" b="1" dirty="0" err="1" smtClean="0">
                <a:latin typeface="Constantia" pitchFamily="18" charset="0"/>
              </a:rPr>
              <a:t>киноматографию</a:t>
            </a:r>
            <a:endParaRPr lang="ru-RU" altLang="ru-RU" sz="1000" b="1" dirty="0">
              <a:latin typeface="Constantia" pitchFamily="18" charset="0"/>
            </a:endParaRPr>
          </a:p>
        </p:txBody>
      </p:sp>
      <p:pic>
        <p:nvPicPr>
          <p:cNvPr id="9231" name="Рисунок 30" descr="культура 3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5651500" y="2781300"/>
            <a:ext cx="720725" cy="792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33" name="Рисунок 32" descr="жкх 7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7667625" y="2636838"/>
            <a:ext cx="792163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36" name="Прямоугольник 35"/>
          <p:cNvSpPr>
            <a:spLocks noChangeArrowheads="1"/>
          </p:cNvSpPr>
          <p:nvPr/>
        </p:nvSpPr>
        <p:spPr bwMode="auto">
          <a:xfrm>
            <a:off x="7451725" y="3429000"/>
            <a:ext cx="1296988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/>
            <a:r>
              <a:rPr lang="ru-RU" altLang="ru-RU" sz="1000" b="1">
                <a:latin typeface="Constantia" pitchFamily="18" charset="0"/>
              </a:rPr>
              <a:t>на жилищно-коммунальное хозяйство</a:t>
            </a:r>
          </a:p>
        </p:txBody>
      </p:sp>
      <p:pic>
        <p:nvPicPr>
          <p:cNvPr id="9238" name="Рисунок 37" descr="сельское хозяйство 2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5181600" y="5562600"/>
            <a:ext cx="9144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39" name="Прямоугольник 38"/>
          <p:cNvSpPr>
            <a:spLocks noChangeArrowheads="1"/>
          </p:cNvSpPr>
          <p:nvPr/>
        </p:nvSpPr>
        <p:spPr bwMode="auto">
          <a:xfrm>
            <a:off x="5000628" y="6429397"/>
            <a:ext cx="3143271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eaLnBrk="1" hangingPunct="1"/>
            <a:r>
              <a:rPr lang="ru-RU" altLang="ru-RU" sz="1000" b="1" dirty="0">
                <a:latin typeface="Constantia" pitchFamily="18" charset="0"/>
              </a:rPr>
              <a:t>на национальную экономику </a:t>
            </a:r>
          </a:p>
        </p:txBody>
      </p:sp>
      <p:pic>
        <p:nvPicPr>
          <p:cNvPr id="9240" name="Рисунок 39" descr="библиотекарь 3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6156325" y="2565400"/>
            <a:ext cx="863600" cy="792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42" name="Прямоугольник 42"/>
          <p:cNvSpPr>
            <a:spLocks noChangeArrowheads="1"/>
          </p:cNvSpPr>
          <p:nvPr/>
        </p:nvSpPr>
        <p:spPr bwMode="auto">
          <a:xfrm>
            <a:off x="4500562" y="4786322"/>
            <a:ext cx="1944687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eaLnBrk="1" hangingPunct="1"/>
            <a:r>
              <a:rPr lang="ru-RU" altLang="ru-RU" sz="1000" b="1" dirty="0">
                <a:latin typeface="Constantia" pitchFamily="18" charset="0"/>
              </a:rPr>
              <a:t>на физическую культуру и спорт</a:t>
            </a:r>
          </a:p>
        </p:txBody>
      </p:sp>
      <p:pic>
        <p:nvPicPr>
          <p:cNvPr id="9245" name="Рисунок 45" descr="спорт.jp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4929190" y="4071942"/>
            <a:ext cx="792163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47" name="Picture 34" descr="1_5254fd44ba66e5254fd44ba6b0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3348038" y="1700213"/>
            <a:ext cx="2286000" cy="1285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" name="TextBox 26"/>
          <p:cNvSpPr txBox="1"/>
          <p:nvPr/>
        </p:nvSpPr>
        <p:spPr>
          <a:xfrm>
            <a:off x="7086600" y="6019800"/>
            <a:ext cx="117852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000" dirty="0" smtClean="0">
                <a:latin typeface="Constantia" pitchFamily="18" charset="0"/>
              </a:rPr>
              <a:t>Благоустройство</a:t>
            </a:r>
            <a:endParaRPr lang="ru-RU" sz="1000" dirty="0">
              <a:latin typeface="Constantia" pitchFamily="18" charset="0"/>
            </a:endParaRPr>
          </a:p>
        </p:txBody>
      </p:sp>
      <p:pic>
        <p:nvPicPr>
          <p:cNvPr id="38914" name="Picture 2" descr="C:\Users\Марина\Desktop\iODRC05KJ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7543800" y="5105400"/>
            <a:ext cx="1295400" cy="838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63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317989" y="1124744"/>
            <a:ext cx="6314548" cy="5472608"/>
          </a:xfrm>
        </p:spPr>
        <p:txBody>
          <a:bodyPr>
            <a:normAutofit fontScale="92500"/>
          </a:bodyPr>
          <a:lstStyle/>
          <a:p>
            <a:pPr algn="ctr" eaLnBrk="1" hangingPunct="1">
              <a:buFontTx/>
              <a:buNone/>
            </a:pPr>
            <a:r>
              <a:rPr lang="ru-RU" sz="28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ДОХОДЫ – РАСХОДЫ </a:t>
            </a:r>
            <a:r>
              <a:rPr lang="ru-RU" sz="2800" b="1" i="1" dirty="0" smtClean="0">
                <a:solidFill>
                  <a:srgbClr val="0033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= </a:t>
            </a:r>
            <a:r>
              <a:rPr lang="ru-RU" sz="28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ДЕФИЦИТ</a:t>
            </a:r>
            <a:r>
              <a:rPr lang="ru-RU" sz="2800" b="1" i="1" dirty="0" smtClean="0">
                <a:solidFill>
                  <a:srgbClr val="0033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 </a:t>
            </a:r>
            <a:r>
              <a:rPr lang="ru-RU" sz="2800" b="1" i="1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(ПРОФИЦИТ)</a:t>
            </a:r>
          </a:p>
          <a:p>
            <a:pPr eaLnBrk="1" hangingPunct="1">
              <a:buFontTx/>
              <a:buNone/>
            </a:pPr>
            <a:r>
              <a:rPr lang="ru-RU" sz="2800" b="1" i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ДЕФИЦИТ</a:t>
            </a: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</a:rPr>
              <a:t> </a:t>
            </a:r>
            <a:r>
              <a:rPr lang="ru-RU" sz="2800" b="1" dirty="0" smtClean="0">
                <a:solidFill>
                  <a:srgbClr val="003366"/>
                </a:solidFill>
                <a:latin typeface="Times New Roman" pitchFamily="18" charset="0"/>
              </a:rPr>
              <a:t>– </a:t>
            </a:r>
            <a:r>
              <a:rPr lang="ru-RU" sz="2800" dirty="0" smtClean="0">
                <a:solidFill>
                  <a:srgbClr val="003366"/>
                </a:solidFill>
                <a:latin typeface="Times New Roman" pitchFamily="18" charset="0"/>
              </a:rPr>
              <a:t>превышение расходов над доходами</a:t>
            </a:r>
          </a:p>
          <a:p>
            <a:pPr eaLnBrk="1" hangingPunct="1">
              <a:buFontTx/>
              <a:buNone/>
            </a:pPr>
            <a:r>
              <a:rPr lang="ru-RU" sz="2500" dirty="0" smtClean="0">
                <a:solidFill>
                  <a:srgbClr val="003366"/>
                </a:solidFill>
                <a:latin typeface="Times New Roman" pitchFamily="18" charset="0"/>
              </a:rPr>
              <a:t>(принимается решение об источниках покрытия</a:t>
            </a:r>
          </a:p>
          <a:p>
            <a:pPr eaLnBrk="1" hangingPunct="1">
              <a:buFontTx/>
              <a:buNone/>
            </a:pPr>
            <a:r>
              <a:rPr lang="ru-RU" sz="2500" dirty="0" smtClean="0">
                <a:solidFill>
                  <a:srgbClr val="003366"/>
                </a:solidFill>
                <a:latin typeface="Times New Roman" pitchFamily="18" charset="0"/>
              </a:rPr>
              <a:t>дефицита – использовать остатки, взять в долг)</a:t>
            </a:r>
          </a:p>
          <a:p>
            <a:pPr eaLnBrk="1" hangingPunct="1">
              <a:buFontTx/>
              <a:buNone/>
            </a:pPr>
            <a:r>
              <a:rPr lang="ru-RU" sz="2800" b="1" i="1" u="sng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ПРОФИЦИТ</a:t>
            </a:r>
            <a:r>
              <a:rPr lang="ru-RU" sz="2800" b="1" i="1" dirty="0" smtClean="0">
                <a:solidFill>
                  <a:srgbClr val="003366"/>
                </a:solidFill>
                <a:latin typeface="Times New Roman" pitchFamily="18" charset="0"/>
              </a:rPr>
              <a:t> </a:t>
            </a:r>
            <a:r>
              <a:rPr lang="ru-RU" sz="2800" b="1" dirty="0" smtClean="0">
                <a:solidFill>
                  <a:srgbClr val="003366"/>
                </a:solidFill>
                <a:latin typeface="Times New Roman" pitchFamily="18" charset="0"/>
              </a:rPr>
              <a:t>– </a:t>
            </a:r>
            <a:r>
              <a:rPr lang="ru-RU" sz="2800" dirty="0" smtClean="0">
                <a:solidFill>
                  <a:srgbClr val="003366"/>
                </a:solidFill>
                <a:latin typeface="Times New Roman" pitchFamily="18" charset="0"/>
              </a:rPr>
              <a:t>превышение доходов над расходами</a:t>
            </a:r>
          </a:p>
          <a:p>
            <a:pPr eaLnBrk="1" hangingPunct="1">
              <a:buFontTx/>
              <a:buNone/>
            </a:pPr>
            <a:r>
              <a:rPr lang="ru-RU" sz="2500" dirty="0" smtClean="0">
                <a:solidFill>
                  <a:srgbClr val="003366"/>
                </a:solidFill>
                <a:latin typeface="Times New Roman" pitchFamily="18" charset="0"/>
              </a:rPr>
              <a:t>(принимается решение об использовании доходов – </a:t>
            </a:r>
          </a:p>
          <a:p>
            <a:pPr eaLnBrk="1" hangingPunct="1">
              <a:buFontTx/>
              <a:buNone/>
            </a:pPr>
            <a:r>
              <a:rPr lang="ru-RU" sz="2500" dirty="0" smtClean="0">
                <a:solidFill>
                  <a:srgbClr val="003366"/>
                </a:solidFill>
                <a:latin typeface="Times New Roman" pitchFamily="18" charset="0"/>
              </a:rPr>
              <a:t>накапливать резервы, остатки, погашать долг)</a:t>
            </a:r>
          </a:p>
        </p:txBody>
      </p:sp>
      <p:pic>
        <p:nvPicPr>
          <p:cNvPr id="142337" name="Picture 1" descr="M:\БЮДЖЕТЫ\БЮДЖЕТ ДЛЯ ГРАЖДАН\на 2018 год\ФОТО\Attachment-1999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99599" y="2276873"/>
            <a:ext cx="2112650" cy="1656183"/>
          </a:xfrm>
          <a:prstGeom prst="rect">
            <a:avLst/>
          </a:prstGeom>
          <a:noFill/>
          <a:ln>
            <a:solidFill>
              <a:schemeClr val="bg2"/>
            </a:solidFill>
          </a:ln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</p:pic>
      <p:pic>
        <p:nvPicPr>
          <p:cNvPr id="142338" name="Picture 2" descr="C:\Users\Bezuglova_I\Desktop\ФОНЫ\background-cash-coins-currency-dividends-finance-five-money-paper-five-thousand-rubles-notes-coins-money-cash-grandmother-salvage-background-wallpaper-w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32536" y="188640"/>
            <a:ext cx="2060537" cy="1683568"/>
          </a:xfrm>
          <a:prstGeom prst="rect">
            <a:avLst/>
          </a:prstGeom>
          <a:noFill/>
          <a:ln>
            <a:solidFill>
              <a:schemeClr val="bg2"/>
            </a:solidFill>
          </a:ln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</p:pic>
      <p:pic>
        <p:nvPicPr>
          <p:cNvPr id="142340" name="Picture 4" descr="https://fs00.infourok.ru/images/doc/275/280405/640/img1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00192" y="4437112"/>
            <a:ext cx="1823148" cy="2160240"/>
          </a:xfrm>
          <a:prstGeom prst="rect">
            <a:avLst/>
          </a:prstGeom>
          <a:noFill/>
          <a:ln>
            <a:solidFill>
              <a:schemeClr val="bg2"/>
            </a:solidFill>
          </a:ln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</p:pic>
      <p:sp>
        <p:nvSpPr>
          <p:cNvPr id="10" name="Прямоугольник 9"/>
          <p:cNvSpPr/>
          <p:nvPr/>
        </p:nvSpPr>
        <p:spPr>
          <a:xfrm>
            <a:off x="914399" y="457200"/>
            <a:ext cx="571500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ОСНОВНЫЕ ХАРАКТЕРИСТИКИ          БЮДЖЕТА</a:t>
            </a:r>
            <a:endParaRPr lang="ru-RU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fld id="{93878114-3E4F-4B37-B083-D1F4FD2A7410}" type="slidenum">
              <a:rPr lang="ru-RU" smtClean="0"/>
              <a:pPr>
                <a:defRPr/>
              </a:pPr>
              <a:t>6</a:t>
            </a:fld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107950" y="692150"/>
            <a:ext cx="8832850" cy="854075"/>
            <a:chOff x="0" y="0"/>
            <a:chExt cx="5564" cy="538"/>
          </a:xfrm>
        </p:grpSpPr>
        <p:pic>
          <p:nvPicPr>
            <p:cNvPr id="11269" name="Скругленный прямоугольник 1"/>
            <p:cNvPicPr>
              <a:picLocks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5564" cy="5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270" name="Text Box 4"/>
            <p:cNvSpPr txBox="1">
              <a:spLocks noChangeArrowheads="1"/>
            </p:cNvSpPr>
            <p:nvPr/>
          </p:nvSpPr>
          <p:spPr bwMode="auto">
            <a:xfrm>
              <a:off x="60" y="97"/>
              <a:ext cx="5449" cy="3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 eaLnBrk="1" hangingPunct="1"/>
              <a:r>
                <a:rPr lang="ru-RU" altLang="ru-RU" sz="3600" dirty="0">
                  <a:solidFill>
                    <a:srgbClr val="6600FF"/>
                  </a:solidFill>
                  <a:latin typeface="Constantia" pitchFamily="18" charset="0"/>
                </a:rPr>
                <a:t>Этапы формирования бюджета</a:t>
              </a:r>
            </a:p>
          </p:txBody>
        </p:sp>
      </p:grpSp>
      <p:pic>
        <p:nvPicPr>
          <p:cNvPr id="11267" name="Схема 3"/>
          <p:cNvPicPr>
            <a:picLocks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395288" y="1628775"/>
            <a:ext cx="8353425" cy="4973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73640" y="435444"/>
            <a:ext cx="6480720" cy="61555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400" dirty="0">
                <a:effectLst>
                  <a:reflection blurRad="6350" stA="55000" endA="300" endPos="45500" dir="5400000" sy="-100000" algn="bl" rotWithShape="0"/>
                </a:effectLst>
              </a:rPr>
              <a:t>БЮДЖЕТНЫЙ ПРОЦЕСС</a:t>
            </a:r>
          </a:p>
        </p:txBody>
      </p:sp>
      <p:sp>
        <p:nvSpPr>
          <p:cNvPr id="12292" name="TextBox 2"/>
          <p:cNvSpPr txBox="1">
            <a:spLocks noChangeArrowheads="1"/>
          </p:cNvSpPr>
          <p:nvPr/>
        </p:nvSpPr>
        <p:spPr bwMode="auto">
          <a:xfrm>
            <a:off x="468313" y="1065213"/>
            <a:ext cx="8640762" cy="1477328"/>
          </a:xfrm>
          <a:prstGeom prst="rect">
            <a:avLst/>
          </a:prstGeom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/>
            <a:r>
              <a:rPr lang="ru-RU" dirty="0">
                <a:solidFill>
                  <a:srgbClr val="00B0F0"/>
                </a:solidFill>
              </a:rPr>
              <a:t>Представляет собой деятельность органов местного самоуправления </a:t>
            </a:r>
            <a:r>
              <a:rPr lang="ru-RU" dirty="0" smtClean="0">
                <a:solidFill>
                  <a:srgbClr val="00B0F0"/>
                </a:solidFill>
              </a:rPr>
              <a:t>муниципального образования </a:t>
            </a:r>
            <a:r>
              <a:rPr lang="ru-RU" dirty="0">
                <a:solidFill>
                  <a:srgbClr val="00B0F0"/>
                </a:solidFill>
              </a:rPr>
              <a:t>по составлению и рассмотрению проекта бюджета, утверждению и  исполнению бюджета, внешней проверке, рассмотрению и составлению отчета об исполнении бюджета и его утверждению</a:t>
            </a:r>
          </a:p>
        </p:txBody>
      </p:sp>
      <p:graphicFrame>
        <p:nvGraphicFramePr>
          <p:cNvPr id="4" name="Схема 3"/>
          <p:cNvGraphicFramePr/>
          <p:nvPr/>
        </p:nvGraphicFramePr>
        <p:xfrm>
          <a:off x="179512" y="2420888"/>
          <a:ext cx="8676456" cy="28083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6011863" y="5229225"/>
            <a:ext cx="2447925" cy="360363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dirty="0"/>
              <a:t>Бюджетный год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3203575" y="5661025"/>
            <a:ext cx="2592388" cy="358775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dirty="0"/>
              <a:t>Бюджетный период</a:t>
            </a:r>
          </a:p>
        </p:txBody>
      </p:sp>
      <p:cxnSp>
        <p:nvCxnSpPr>
          <p:cNvPr id="25" name="Прямая со стрелкой 24"/>
          <p:cNvCxnSpPr/>
          <p:nvPr/>
        </p:nvCxnSpPr>
        <p:spPr>
          <a:xfrm flipV="1">
            <a:off x="250825" y="5581650"/>
            <a:ext cx="0" cy="511175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>
            <a:off x="250825" y="6091238"/>
            <a:ext cx="8642350" cy="1587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 стрелкой 27"/>
          <p:cNvCxnSpPr/>
          <p:nvPr/>
        </p:nvCxnSpPr>
        <p:spPr>
          <a:xfrm flipV="1">
            <a:off x="8893175" y="5588000"/>
            <a:ext cx="0" cy="504825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 стрелкой 28"/>
          <p:cNvCxnSpPr/>
          <p:nvPr/>
        </p:nvCxnSpPr>
        <p:spPr>
          <a:xfrm flipV="1">
            <a:off x="6300788" y="4941888"/>
            <a:ext cx="0" cy="21590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 стрелкой 29"/>
          <p:cNvCxnSpPr/>
          <p:nvPr/>
        </p:nvCxnSpPr>
        <p:spPr>
          <a:xfrm flipV="1">
            <a:off x="8101013" y="4941888"/>
            <a:ext cx="0" cy="21590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/>
          <p:cNvCxnSpPr/>
          <p:nvPr/>
        </p:nvCxnSpPr>
        <p:spPr>
          <a:xfrm flipV="1">
            <a:off x="6300788" y="5157788"/>
            <a:ext cx="1800225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7504" y="116632"/>
            <a:ext cx="8640960" cy="95410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800" b="1" dirty="0">
                <a:effectLst>
                  <a:reflection blurRad="6350" stA="55000" endA="300" endPos="45500" dir="5400000" sy="-100000" algn="bl" rotWithShape="0"/>
                </a:effectLst>
              </a:rPr>
              <a:t>ГРАЖДАНИН, </a:t>
            </a:r>
          </a:p>
          <a:p>
            <a:pPr algn="ctr">
              <a:defRPr/>
            </a:pPr>
            <a:r>
              <a:rPr lang="ru-RU" sz="2800" b="1" dirty="0">
                <a:effectLst>
                  <a:reflection blurRad="6350" stA="55000" endA="300" endPos="45500" dir="5400000" sy="-100000" algn="bl" rotWithShape="0"/>
                </a:effectLst>
              </a:rPr>
              <a:t>ЕГО УЧАСТИЕ В БЮДЖЕТНОМ ПРОЦЕССЕ</a:t>
            </a:r>
          </a:p>
        </p:txBody>
      </p:sp>
      <p:sp>
        <p:nvSpPr>
          <p:cNvPr id="13315" name="TextBox 2"/>
          <p:cNvSpPr txBox="1">
            <a:spLocks noChangeArrowheads="1"/>
          </p:cNvSpPr>
          <p:nvPr/>
        </p:nvSpPr>
        <p:spPr bwMode="auto">
          <a:xfrm>
            <a:off x="1547813" y="2362200"/>
            <a:ext cx="5832475" cy="3231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/>
            <a:r>
              <a:rPr lang="ru-RU" sz="1500" dirty="0">
                <a:solidFill>
                  <a:srgbClr val="FF0000"/>
                </a:solidFill>
              </a:rPr>
              <a:t>Помогает формировать доходную часть бюджета</a:t>
            </a:r>
          </a:p>
        </p:txBody>
      </p:sp>
      <p:sp>
        <p:nvSpPr>
          <p:cNvPr id="13316" name="TextBox 3"/>
          <p:cNvSpPr txBox="1">
            <a:spLocks noChangeArrowheads="1"/>
          </p:cNvSpPr>
          <p:nvPr/>
        </p:nvSpPr>
        <p:spPr bwMode="auto">
          <a:xfrm>
            <a:off x="1835150" y="4110038"/>
            <a:ext cx="5257800" cy="1247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/>
            <a:r>
              <a:rPr lang="ru-RU" sz="1500" dirty="0">
                <a:solidFill>
                  <a:srgbClr val="FF0000"/>
                </a:solidFill>
              </a:rPr>
              <a:t>Получает социальные гарантии (образование, здравоохранение, жилищно-коммунальное хозяйство, культура, физическая культура и спорт, социальные льготы и другие направления социальных гарантий населению) – расходная часть бюджета </a:t>
            </a:r>
          </a:p>
        </p:txBody>
      </p:sp>
      <p:sp>
        <p:nvSpPr>
          <p:cNvPr id="5" name="Выноска со стрелкой вниз 4"/>
          <p:cNvSpPr/>
          <p:nvPr/>
        </p:nvSpPr>
        <p:spPr>
          <a:xfrm>
            <a:off x="2338388" y="1196975"/>
            <a:ext cx="4249737" cy="1012825"/>
          </a:xfrm>
          <a:prstGeom prst="downArrowCallout">
            <a:avLst>
              <a:gd name="adj1" fmla="val 100522"/>
              <a:gd name="adj2" fmla="val 92970"/>
              <a:gd name="adj3" fmla="val 25000"/>
              <a:gd name="adj4" fmla="val 6497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500" dirty="0">
                <a:solidFill>
                  <a:schemeClr val="bg1"/>
                </a:solidFill>
              </a:rPr>
              <a:t>ГРАЖДАНИН </a:t>
            </a:r>
          </a:p>
          <a:p>
            <a:pPr algn="ctr">
              <a:defRPr/>
            </a:pPr>
            <a:r>
              <a:rPr lang="ru-RU" sz="1500" dirty="0">
                <a:solidFill>
                  <a:schemeClr val="bg1"/>
                </a:solidFill>
              </a:rPr>
              <a:t>как налогоплательщик</a:t>
            </a:r>
          </a:p>
        </p:txBody>
      </p:sp>
      <p:sp>
        <p:nvSpPr>
          <p:cNvPr id="6" name="Выноска со стрелкой вниз 5"/>
          <p:cNvSpPr/>
          <p:nvPr/>
        </p:nvSpPr>
        <p:spPr>
          <a:xfrm>
            <a:off x="2338388" y="2895600"/>
            <a:ext cx="4249737" cy="1190625"/>
          </a:xfrm>
          <a:prstGeom prst="downArrowCallout">
            <a:avLst>
              <a:gd name="adj1" fmla="val 100522"/>
              <a:gd name="adj2" fmla="val 92970"/>
              <a:gd name="adj3" fmla="val 25000"/>
              <a:gd name="adj4" fmla="val 6497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500" dirty="0">
                <a:solidFill>
                  <a:schemeClr val="bg1"/>
                </a:solidFill>
              </a:rPr>
              <a:t>ГРАЖДАНИН </a:t>
            </a:r>
          </a:p>
          <a:p>
            <a:pPr algn="ctr">
              <a:defRPr/>
            </a:pPr>
            <a:r>
              <a:rPr lang="ru-RU" sz="1500" dirty="0">
                <a:solidFill>
                  <a:schemeClr val="bg1"/>
                </a:solidFill>
              </a:rPr>
              <a:t>как получатель социальных гарантий</a:t>
            </a:r>
          </a:p>
        </p:txBody>
      </p:sp>
      <p:pic>
        <p:nvPicPr>
          <p:cNvPr id="13320" name="Picture 3" descr="C:\Users\Public\Pictures\Sample Pictures\здр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685800" y="1219200"/>
            <a:ext cx="1143000" cy="1676400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3321" name="Picture 4" descr="C:\Users\Public\Pictures\Sample Pictures\обра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1066800" y="4648200"/>
            <a:ext cx="990600" cy="1174750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3322" name="Picture 5" descr="C:\Users\Public\Pictures\Sample Pictures\культ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7924800" y="3200400"/>
            <a:ext cx="914400" cy="1295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3323" name="Picture 6" descr="C:\Users\Public\Pictures\Sample Pictures\жкх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6858000" y="1143000"/>
            <a:ext cx="1371600" cy="1752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3324" name="Picture 7" descr="C:\Users\Public\Pictures\Sample Pictures\спорт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304800" y="3048000"/>
            <a:ext cx="990600" cy="1447800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3325" name="Picture 8" descr="C:\Users\Public\Pictures\Sample Pictures\обр.jp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6948488" y="4495800"/>
            <a:ext cx="900112" cy="1295399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3326" name="TextBox 6"/>
          <p:cNvSpPr txBox="1">
            <a:spLocks noChangeArrowheads="1"/>
          </p:cNvSpPr>
          <p:nvPr/>
        </p:nvSpPr>
        <p:spPr bwMode="auto">
          <a:xfrm>
            <a:off x="323850" y="5829300"/>
            <a:ext cx="8640763" cy="892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/>
            <a:r>
              <a:rPr lang="ru-RU" sz="1300" dirty="0">
                <a:solidFill>
                  <a:srgbClr val="FF0000"/>
                </a:solidFill>
              </a:rPr>
              <a:t>Граждане – как налогоплательщики, и как потребители муниципальных услуг – должны быть уверены в том, что передаваемые ими в распоряжение муниципального образования средства используются прозрачно и эффективно, приносят конкретные результаты как для общества в целом, так и для каждой семьи, для каждого человека</a:t>
            </a:r>
            <a:endParaRPr lang="ru-RU" sz="1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2957</TotalTime>
  <Words>1553</Words>
  <Application>Microsoft Office PowerPoint</Application>
  <PresentationFormat>Экран (4:3)</PresentationFormat>
  <Paragraphs>307</Paragraphs>
  <Slides>21</Slides>
  <Notes>5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3" baseType="lpstr">
      <vt:lpstr>Бумажная</vt:lpstr>
      <vt:lpstr>Лист Microsoft Office Excel 97-2003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Основные характеристики бюджета муниципального образования «Рыбино-Будский сельсовет» Обоянского района Курской области на 2019-2022 гг.</vt:lpstr>
      <vt:lpstr>ФИЗИЧЕСКИЕ ЛИЦА – НАЛОГОПЛАТЕЛЬЩИКИ                                                       </vt:lpstr>
      <vt:lpstr>Межбюджетные трансферты (безвозмездные поступления) – это средства одного бюджета бюджетной системы РФ, перечисляемые другому бюджету бюджетной системы РФ</vt:lpstr>
      <vt:lpstr>Объем межбюджетных трансфертов бюджета  муниципального образования «Рыбино-Будский сельсовет» Обоянского района Курской области в 2020-2022 гг.</vt:lpstr>
      <vt:lpstr>Слайд 15</vt:lpstr>
      <vt:lpstr>Структура собственных доходов бюджета муниципального образования «Рыбино-Будский сельсовет» Обоянского района Курской области на 2020 год</vt:lpstr>
      <vt:lpstr>Слайд 17</vt:lpstr>
      <vt:lpstr>Слайд 18</vt:lpstr>
      <vt:lpstr>Слайд 19</vt:lpstr>
      <vt:lpstr>Динамика расходов бюджета Рыбино-Будского сельсовета Обоянского района Курской области </vt:lpstr>
      <vt:lpstr>Слайд 21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Марина</dc:creator>
  <cp:lastModifiedBy>Марина</cp:lastModifiedBy>
  <cp:revision>160</cp:revision>
  <cp:lastPrinted>1601-01-01T00:00:00Z</cp:lastPrinted>
  <dcterms:created xsi:type="dcterms:W3CDTF">1601-01-01T00:00:00Z</dcterms:created>
  <dcterms:modified xsi:type="dcterms:W3CDTF">2019-11-15T10:21:11Z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