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6" r:id="rId3"/>
    <p:sldId id="287" r:id="rId4"/>
    <p:sldId id="289" r:id="rId5"/>
    <p:sldId id="290" r:id="rId6"/>
    <p:sldId id="307" r:id="rId7"/>
    <p:sldId id="292" r:id="rId8"/>
    <p:sldId id="293" r:id="rId9"/>
    <p:sldId id="294" r:id="rId10"/>
    <p:sldId id="295" r:id="rId11"/>
    <p:sldId id="296" r:id="rId12"/>
    <p:sldId id="306" r:id="rId13"/>
    <p:sldId id="298" r:id="rId14"/>
    <p:sldId id="299" r:id="rId15"/>
    <p:sldId id="300" r:id="rId16"/>
    <p:sldId id="301" r:id="rId17"/>
    <p:sldId id="302" r:id="rId18"/>
    <p:sldId id="303" r:id="rId19"/>
    <p:sldId id="285" r:id="rId20"/>
    <p:sldId id="266" r:id="rId21"/>
    <p:sldId id="30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FF00"/>
    <a:srgbClr val="333399"/>
    <a:srgbClr val="A66BD3"/>
    <a:srgbClr val="FF6699"/>
    <a:srgbClr val="CCFF99"/>
    <a:srgbClr val="3366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4624" autoAdjust="0"/>
  </p:normalViewPr>
  <p:slideViewPr>
    <p:cSldViewPr>
      <p:cViewPr>
        <p:scale>
          <a:sx n="66" d="100"/>
          <a:sy n="66" d="100"/>
        </p:scale>
        <p:origin x="-160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06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1.4278579760863374E-2"/>
          <c:y val="1.735985731199698E-2"/>
        </c:manualLayout>
      </c:layout>
      <c:txPr>
        <a:bodyPr/>
        <a:lstStyle/>
        <a:p>
          <a:pPr>
            <a:defRPr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view3D>
      <c:rotX val="30"/>
      <c:rotY val="255"/>
      <c:perspective val="30"/>
    </c:view3D>
    <c:plotArea>
      <c:layout>
        <c:manualLayout>
          <c:layoutTarget val="inner"/>
          <c:xMode val="edge"/>
          <c:yMode val="edge"/>
          <c:x val="5.4804607757364234E-3"/>
          <c:y val="0.1294936002043087"/>
          <c:w val="0.6384565470982797"/>
          <c:h val="0.8520147344636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explosion val="26"/>
          <c:dPt>
            <c:idx val="4"/>
            <c:explosion val="28"/>
          </c:dPt>
          <c:dLbls>
            <c:showLegendKey val="1"/>
            <c:showPercent val="1"/>
            <c:showLeaderLines val="1"/>
          </c:dLbls>
          <c:cat>
            <c:strRef>
              <c:f>Лист1!$A$2:$A$11</c:f>
              <c:strCache>
                <c:ptCount val="5"/>
                <c:pt idx="0">
                  <c:v>НДФЛ</c:v>
                </c:pt>
                <c:pt idx="1">
                  <c:v>налог на имущество</c:v>
                </c:pt>
                <c:pt idx="2">
                  <c:v>земельный налог</c:v>
                </c:pt>
                <c:pt idx="3">
                  <c:v>Доходы от использования имущества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9"/>
                <c:pt idx="0">
                  <c:v>159.9</c:v>
                </c:pt>
                <c:pt idx="1">
                  <c:v>95.2</c:v>
                </c:pt>
                <c:pt idx="2">
                  <c:v>1443.2</c:v>
                </c:pt>
                <c:pt idx="3">
                  <c:v>5455</c:v>
                </c:pt>
                <c:pt idx="4">
                  <c:v>76.7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65491737143968165"/>
          <c:y val="3.1310621384929391E-2"/>
          <c:w val="0.33582336930106577"/>
          <c:h val="0.96868937861507798"/>
        </c:manualLayout>
      </c:layout>
      <c:txPr>
        <a:bodyPr/>
        <a:lstStyle/>
        <a:p>
          <a:pPr>
            <a:defRPr sz="10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</a:rPr>
            <a:t>ЭТАПЫ БЮДЖЕТНОГО ПРОЦЕССА</a:t>
          </a:r>
          <a:endParaRPr lang="ru-RU" sz="1600" dirty="0">
            <a:solidFill>
              <a:srgbClr val="FF0000"/>
            </a:solidFill>
          </a:endParaRPr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1. Разработка проекта бюджета</a:t>
          </a:r>
          <a:endParaRPr lang="ru-RU" sz="1400" dirty="0">
            <a:solidFill>
              <a:srgbClr val="FF0000"/>
            </a:solidFill>
          </a:endParaRPr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3. Утверждение проекта бюджета</a:t>
          </a:r>
          <a:endParaRPr lang="ru-RU" sz="1400" dirty="0">
            <a:solidFill>
              <a:srgbClr val="FF0000"/>
            </a:solidFill>
          </a:endParaRPr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5. </a:t>
          </a:r>
          <a:r>
            <a:rPr lang="ru-RU" sz="1200" dirty="0" smtClean="0">
              <a:solidFill>
                <a:srgbClr val="FF0000"/>
              </a:solidFill>
            </a:rPr>
            <a:t>Рассмотрение и утверждение отчета об исполнении бюджета</a:t>
          </a:r>
          <a:endParaRPr lang="ru-RU" sz="1200" dirty="0">
            <a:solidFill>
              <a:srgbClr val="FF0000"/>
            </a:solidFill>
          </a:endParaRPr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2. Рассмотрение проекта бюджета</a:t>
          </a:r>
          <a:endParaRPr lang="ru-RU" sz="1400" dirty="0">
            <a:solidFill>
              <a:srgbClr val="FF0000"/>
            </a:solidFill>
          </a:endParaRPr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4. Исполнение бюджета</a:t>
          </a:r>
          <a:endParaRPr lang="ru-RU" sz="1400" dirty="0">
            <a:solidFill>
              <a:srgbClr val="FF0000"/>
            </a:solidFill>
          </a:endParaRPr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0C77ABED-EBC0-4BC4-A3FD-1FE5F1B8C1B4}" type="pres">
      <dgm:prSet presAssocID="{195A0E0D-9849-4724-AEF3-DAF6E03525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FBBE1E-4E9F-42BF-97B9-A7457F031DE6}" type="pres">
      <dgm:prSet presAssocID="{824CACDD-E03A-427C-8B7A-DB5388A5BD8D}" presName="hierRoot1" presStyleCnt="0"/>
      <dgm:spPr/>
      <dgm:t>
        <a:bodyPr/>
        <a:lstStyle/>
        <a:p>
          <a:endParaRPr lang="ru-RU"/>
        </a:p>
      </dgm:t>
    </dgm:pt>
    <dgm:pt modelId="{5B65E529-C9BD-4DBC-A273-E4C7FEC01CA8}" type="pres">
      <dgm:prSet presAssocID="{824CACDD-E03A-427C-8B7A-DB5388A5BD8D}" presName="composite" presStyleCnt="0"/>
      <dgm:spPr/>
      <dgm:t>
        <a:bodyPr/>
        <a:lstStyle/>
        <a:p>
          <a:endParaRPr lang="ru-RU"/>
        </a:p>
      </dgm:t>
    </dgm:pt>
    <dgm:pt modelId="{D2872CF3-B32C-4525-9B1B-EC3141AD7287}" type="pres">
      <dgm:prSet presAssocID="{824CACDD-E03A-427C-8B7A-DB5388A5BD8D}" presName="background" presStyleLbl="node0" presStyleIdx="0" presStyleCnt="1"/>
      <dgm:spPr/>
      <dgm:t>
        <a:bodyPr/>
        <a:lstStyle/>
        <a:p>
          <a:endParaRPr lang="ru-RU"/>
        </a:p>
      </dgm:t>
    </dgm:pt>
    <dgm:pt modelId="{6426138E-ACB8-4969-BB99-66BAA05C46EC}" type="pres">
      <dgm:prSet presAssocID="{824CACDD-E03A-427C-8B7A-DB5388A5BD8D}" presName="text" presStyleLbl="fgAcc0" presStyleIdx="0" presStyleCnt="1" custScaleX="179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014F01-2AE5-4F40-89D2-40EACB90FA52}" type="pres">
      <dgm:prSet presAssocID="{824CACDD-E03A-427C-8B7A-DB5388A5BD8D}" presName="hierChild2" presStyleCnt="0"/>
      <dgm:spPr/>
      <dgm:t>
        <a:bodyPr/>
        <a:lstStyle/>
        <a:p>
          <a:endParaRPr lang="ru-RU"/>
        </a:p>
      </dgm:t>
    </dgm:pt>
    <dgm:pt modelId="{E873F80D-94E2-4CCD-9EA0-1F60A5B2E268}" type="pres">
      <dgm:prSet presAssocID="{31A4F4FA-6743-4237-978E-3C0F106CB502}" presName="Name10" presStyleLbl="parChTrans1D2" presStyleIdx="0" presStyleCnt="5"/>
      <dgm:spPr/>
      <dgm:t>
        <a:bodyPr/>
        <a:lstStyle/>
        <a:p>
          <a:endParaRPr lang="ru-RU"/>
        </a:p>
      </dgm:t>
    </dgm:pt>
    <dgm:pt modelId="{A2075136-0CF0-476E-BB49-0A84F302153E}" type="pres">
      <dgm:prSet presAssocID="{81ED6989-DB09-4163-9FE8-4274D9FB393B}" presName="hierRoot2" presStyleCnt="0"/>
      <dgm:spPr/>
      <dgm:t>
        <a:bodyPr/>
        <a:lstStyle/>
        <a:p>
          <a:endParaRPr lang="ru-RU"/>
        </a:p>
      </dgm:t>
    </dgm:pt>
    <dgm:pt modelId="{0C3535C4-F0D5-4BDA-A9F9-EF792754C3B3}" type="pres">
      <dgm:prSet presAssocID="{81ED6989-DB09-4163-9FE8-4274D9FB393B}" presName="composite2" presStyleCnt="0"/>
      <dgm:spPr/>
      <dgm:t>
        <a:bodyPr/>
        <a:lstStyle/>
        <a:p>
          <a:endParaRPr lang="ru-RU"/>
        </a:p>
      </dgm:t>
    </dgm:pt>
    <dgm:pt modelId="{2E5B6AC2-E12D-4ED8-9C1D-FAAE67960CE0}" type="pres">
      <dgm:prSet presAssocID="{81ED6989-DB09-4163-9FE8-4274D9FB393B}" presName="background2" presStyleLbl="node2" presStyleIdx="0" presStyleCnt="5"/>
      <dgm:spPr/>
      <dgm:t>
        <a:bodyPr/>
        <a:lstStyle/>
        <a:p>
          <a:endParaRPr lang="ru-RU"/>
        </a:p>
      </dgm:t>
    </dgm:pt>
    <dgm:pt modelId="{D4511F05-33EA-4755-A26E-A66590C7B47B}" type="pres">
      <dgm:prSet presAssocID="{81ED6989-DB09-4163-9FE8-4274D9FB393B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E008F-1088-4A92-B054-E0A4619E380F}" type="pres">
      <dgm:prSet presAssocID="{81ED6989-DB09-4163-9FE8-4274D9FB393B}" presName="hierChild3" presStyleCnt="0"/>
      <dgm:spPr/>
      <dgm:t>
        <a:bodyPr/>
        <a:lstStyle/>
        <a:p>
          <a:endParaRPr lang="ru-RU"/>
        </a:p>
      </dgm:t>
    </dgm:pt>
    <dgm:pt modelId="{E792E673-F2A4-4105-9ADC-99182F49AFFF}" type="pres">
      <dgm:prSet presAssocID="{5E6F24EC-07DA-4409-8D2A-E1F358F0D53E}" presName="Name10" presStyleLbl="parChTrans1D2" presStyleIdx="1" presStyleCnt="5"/>
      <dgm:spPr/>
      <dgm:t>
        <a:bodyPr/>
        <a:lstStyle/>
        <a:p>
          <a:endParaRPr lang="ru-RU"/>
        </a:p>
      </dgm:t>
    </dgm:pt>
    <dgm:pt modelId="{2307ACB2-AFE9-431B-ADE7-95D9B7DF7D1A}" type="pres">
      <dgm:prSet presAssocID="{11CB86F8-31C1-4608-BCC5-247E331BAD1E}" presName="hierRoot2" presStyleCnt="0"/>
      <dgm:spPr/>
      <dgm:t>
        <a:bodyPr/>
        <a:lstStyle/>
        <a:p>
          <a:endParaRPr lang="ru-RU"/>
        </a:p>
      </dgm:t>
    </dgm:pt>
    <dgm:pt modelId="{4EFEED17-5D8A-4BCA-93C7-8192FB47CDFF}" type="pres">
      <dgm:prSet presAssocID="{11CB86F8-31C1-4608-BCC5-247E331BAD1E}" presName="composite2" presStyleCnt="0"/>
      <dgm:spPr/>
      <dgm:t>
        <a:bodyPr/>
        <a:lstStyle/>
        <a:p>
          <a:endParaRPr lang="ru-RU"/>
        </a:p>
      </dgm:t>
    </dgm:pt>
    <dgm:pt modelId="{52524F25-3EE4-4B78-82E5-0001E6A02839}" type="pres">
      <dgm:prSet presAssocID="{11CB86F8-31C1-4608-BCC5-247E331BAD1E}" presName="background2" presStyleLbl="node2" presStyleIdx="1" presStyleCnt="5"/>
      <dgm:spPr/>
      <dgm:t>
        <a:bodyPr/>
        <a:lstStyle/>
        <a:p>
          <a:endParaRPr lang="ru-RU"/>
        </a:p>
      </dgm:t>
    </dgm:pt>
    <dgm:pt modelId="{F39417DF-285A-4D67-B786-C32E5BF7F0FB}" type="pres">
      <dgm:prSet presAssocID="{11CB86F8-31C1-4608-BCC5-247E331BAD1E}" presName="text2" presStyleLbl="fgAcc2" presStyleIdx="1" presStyleCnt="5" custScaleX="117515" custLinFactNeighborX="-2809" custLinFactNeighborY="-2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2BC9E6-2FE4-4037-BEEF-245B2223CA85}" type="pres">
      <dgm:prSet presAssocID="{11CB86F8-31C1-4608-BCC5-247E331BAD1E}" presName="hierChild3" presStyleCnt="0"/>
      <dgm:spPr/>
      <dgm:t>
        <a:bodyPr/>
        <a:lstStyle/>
        <a:p>
          <a:endParaRPr lang="ru-RU"/>
        </a:p>
      </dgm:t>
    </dgm:pt>
    <dgm:pt modelId="{71AFE97F-46B7-4E82-B481-DFC2F56D0F91}" type="pres">
      <dgm:prSet presAssocID="{93FA7CE8-AEE6-43B9-836C-3F03118B3842}" presName="Name10" presStyleLbl="parChTrans1D2" presStyleIdx="2" presStyleCnt="5"/>
      <dgm:spPr/>
      <dgm:t>
        <a:bodyPr/>
        <a:lstStyle/>
        <a:p>
          <a:endParaRPr lang="ru-RU"/>
        </a:p>
      </dgm:t>
    </dgm:pt>
    <dgm:pt modelId="{6F639CB2-A039-4F9A-A2CC-83D15E7D82F9}" type="pres">
      <dgm:prSet presAssocID="{9F3D15E7-183E-4168-819E-A5AE67C70800}" presName="hierRoot2" presStyleCnt="0"/>
      <dgm:spPr/>
      <dgm:t>
        <a:bodyPr/>
        <a:lstStyle/>
        <a:p>
          <a:endParaRPr lang="ru-RU"/>
        </a:p>
      </dgm:t>
    </dgm:pt>
    <dgm:pt modelId="{FA41E6DE-5AE0-456B-A006-0CC4FF543A2D}" type="pres">
      <dgm:prSet presAssocID="{9F3D15E7-183E-4168-819E-A5AE67C70800}" presName="composite2" presStyleCnt="0"/>
      <dgm:spPr/>
      <dgm:t>
        <a:bodyPr/>
        <a:lstStyle/>
        <a:p>
          <a:endParaRPr lang="ru-RU"/>
        </a:p>
      </dgm:t>
    </dgm:pt>
    <dgm:pt modelId="{6ED78C50-CAEB-46A5-8C6A-2AC944F1FBB4}" type="pres">
      <dgm:prSet presAssocID="{9F3D15E7-183E-4168-819E-A5AE67C70800}" presName="background2" presStyleLbl="node2" presStyleIdx="2" presStyleCnt="5"/>
      <dgm:spPr/>
      <dgm:t>
        <a:bodyPr/>
        <a:lstStyle/>
        <a:p>
          <a:endParaRPr lang="ru-RU"/>
        </a:p>
      </dgm:t>
    </dgm:pt>
    <dgm:pt modelId="{7DCDE9B0-2532-4A79-9F16-DD3ACF5901A5}" type="pres">
      <dgm:prSet presAssocID="{9F3D15E7-183E-4168-819E-A5AE67C70800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79F698-0FD1-49A6-94A9-6E7BF4847B7B}" type="pres">
      <dgm:prSet presAssocID="{9F3D15E7-183E-4168-819E-A5AE67C70800}" presName="hierChild3" presStyleCnt="0"/>
      <dgm:spPr/>
      <dgm:t>
        <a:bodyPr/>
        <a:lstStyle/>
        <a:p>
          <a:endParaRPr lang="ru-RU"/>
        </a:p>
      </dgm:t>
    </dgm:pt>
    <dgm:pt modelId="{3ECADF0E-5708-4AC5-B3AC-6082EBC07E69}" type="pres">
      <dgm:prSet presAssocID="{EEC18031-8BE0-4AC6-8896-41712D10D7F6}" presName="Name10" presStyleLbl="parChTrans1D2" presStyleIdx="3" presStyleCnt="5"/>
      <dgm:spPr/>
      <dgm:t>
        <a:bodyPr/>
        <a:lstStyle/>
        <a:p>
          <a:endParaRPr lang="ru-RU"/>
        </a:p>
      </dgm:t>
    </dgm:pt>
    <dgm:pt modelId="{AEA4803A-979A-416A-8DE3-2C8A9332869F}" type="pres">
      <dgm:prSet presAssocID="{84644A64-B651-4593-8A15-954557571337}" presName="hierRoot2" presStyleCnt="0"/>
      <dgm:spPr/>
      <dgm:t>
        <a:bodyPr/>
        <a:lstStyle/>
        <a:p>
          <a:endParaRPr lang="ru-RU"/>
        </a:p>
      </dgm:t>
    </dgm:pt>
    <dgm:pt modelId="{590083C8-D6C9-450E-AD41-1D3D472C194D}" type="pres">
      <dgm:prSet presAssocID="{84644A64-B651-4593-8A15-954557571337}" presName="composite2" presStyleCnt="0"/>
      <dgm:spPr/>
      <dgm:t>
        <a:bodyPr/>
        <a:lstStyle/>
        <a:p>
          <a:endParaRPr lang="ru-RU"/>
        </a:p>
      </dgm:t>
    </dgm:pt>
    <dgm:pt modelId="{FAFFF9C2-82C2-4460-B679-ADD96A6CADEE}" type="pres">
      <dgm:prSet presAssocID="{84644A64-B651-4593-8A15-954557571337}" presName="background2" presStyleLbl="node2" presStyleIdx="3" presStyleCnt="5"/>
      <dgm:spPr/>
      <dgm:t>
        <a:bodyPr/>
        <a:lstStyle/>
        <a:p>
          <a:endParaRPr lang="ru-RU"/>
        </a:p>
      </dgm:t>
    </dgm:pt>
    <dgm:pt modelId="{F78156E0-ACAA-4B37-B0D2-7FDFAD977343}" type="pres">
      <dgm:prSet presAssocID="{84644A64-B651-4593-8A15-954557571337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53273-105A-4C72-8031-D78053DD61B7}" type="pres">
      <dgm:prSet presAssocID="{84644A64-B651-4593-8A15-954557571337}" presName="hierChild3" presStyleCnt="0"/>
      <dgm:spPr/>
      <dgm:t>
        <a:bodyPr/>
        <a:lstStyle/>
        <a:p>
          <a:endParaRPr lang="ru-RU"/>
        </a:p>
      </dgm:t>
    </dgm:pt>
    <dgm:pt modelId="{BD837090-598B-4CCC-B853-9D93609E71FC}" type="pres">
      <dgm:prSet presAssocID="{73D9929A-4AE6-4F97-BA74-8AFCD9A206B7}" presName="Name10" presStyleLbl="parChTrans1D2" presStyleIdx="4" presStyleCnt="5"/>
      <dgm:spPr/>
      <dgm:t>
        <a:bodyPr/>
        <a:lstStyle/>
        <a:p>
          <a:endParaRPr lang="ru-RU"/>
        </a:p>
      </dgm:t>
    </dgm:pt>
    <dgm:pt modelId="{94E54A6E-F4DE-4B2F-B648-B584014B0BB3}" type="pres">
      <dgm:prSet presAssocID="{01A86283-4B1C-4FDB-903B-896A03C158D5}" presName="hierRoot2" presStyleCnt="0"/>
      <dgm:spPr/>
      <dgm:t>
        <a:bodyPr/>
        <a:lstStyle/>
        <a:p>
          <a:endParaRPr lang="ru-RU"/>
        </a:p>
      </dgm:t>
    </dgm:pt>
    <dgm:pt modelId="{825AFE1A-E8E5-4A83-8753-990E31038B11}" type="pres">
      <dgm:prSet presAssocID="{01A86283-4B1C-4FDB-903B-896A03C158D5}" presName="composite2" presStyleCnt="0"/>
      <dgm:spPr/>
      <dgm:t>
        <a:bodyPr/>
        <a:lstStyle/>
        <a:p>
          <a:endParaRPr lang="ru-RU"/>
        </a:p>
      </dgm:t>
    </dgm:pt>
    <dgm:pt modelId="{0FB2C99B-2D37-4F8F-AF87-B35C04660D6F}" type="pres">
      <dgm:prSet presAssocID="{01A86283-4B1C-4FDB-903B-896A03C158D5}" presName="background2" presStyleLbl="node2" presStyleIdx="4" presStyleCnt="5"/>
      <dgm:spPr/>
      <dgm:t>
        <a:bodyPr/>
        <a:lstStyle/>
        <a:p>
          <a:endParaRPr lang="ru-RU"/>
        </a:p>
      </dgm:t>
    </dgm:pt>
    <dgm:pt modelId="{2795457A-1383-4B37-9369-F3AAC8D7D814}" type="pres">
      <dgm:prSet presAssocID="{01A86283-4B1C-4FDB-903B-896A03C158D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A1F41E-0467-474D-B566-86A14B01058F}" type="pres">
      <dgm:prSet presAssocID="{01A86283-4B1C-4FDB-903B-896A03C158D5}" presName="hierChild3" presStyleCnt="0"/>
      <dgm:spPr/>
      <dgm:t>
        <a:bodyPr/>
        <a:lstStyle/>
        <a:p>
          <a:endParaRPr lang="ru-RU"/>
        </a:p>
      </dgm:t>
    </dgm:pt>
  </dgm:ptLst>
  <dgm:cxnLst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5A651743-E5CC-4929-AB74-F2150FD285E7}" type="presOf" srcId="{195A0E0D-9849-4724-AEF3-DAF6E0352555}" destId="{0C77ABED-EBC0-4BC4-A3FD-1FE5F1B8C1B4}" srcOrd="0" destOrd="0" presId="urn:microsoft.com/office/officeart/2005/8/layout/hierarchy1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77804B54-D7E1-4144-B4F1-5FFCB46FA147}" type="presOf" srcId="{84644A64-B651-4593-8A15-954557571337}" destId="{F78156E0-ACAA-4B37-B0D2-7FDFAD977343}" srcOrd="0" destOrd="0" presId="urn:microsoft.com/office/officeart/2005/8/layout/hierarchy1"/>
    <dgm:cxn modelId="{4ECAEA0C-A23D-402F-A27A-9B9604811158}" type="presOf" srcId="{81ED6989-DB09-4163-9FE8-4274D9FB393B}" destId="{D4511F05-33EA-4755-A26E-A66590C7B47B}" srcOrd="0" destOrd="0" presId="urn:microsoft.com/office/officeart/2005/8/layout/hierarchy1"/>
    <dgm:cxn modelId="{1F95C44D-FC78-4B5A-9A38-C866D5851E41}" type="presOf" srcId="{31A4F4FA-6743-4237-978E-3C0F106CB502}" destId="{E873F80D-94E2-4CCD-9EA0-1F60A5B2E268}" srcOrd="0" destOrd="0" presId="urn:microsoft.com/office/officeart/2005/8/layout/hierarchy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B717FAC1-5350-46D5-8021-2BDA5956C19F}" type="presOf" srcId="{5E6F24EC-07DA-4409-8D2A-E1F358F0D53E}" destId="{E792E673-F2A4-4105-9ADC-99182F49AFFF}" srcOrd="0" destOrd="0" presId="urn:microsoft.com/office/officeart/2005/8/layout/hierarchy1"/>
    <dgm:cxn modelId="{05EC3649-1CE5-46A3-B33A-1C6ED058BBEC}" type="presOf" srcId="{01A86283-4B1C-4FDB-903B-896A03C158D5}" destId="{2795457A-1383-4B37-9369-F3AAC8D7D814}" srcOrd="0" destOrd="0" presId="urn:microsoft.com/office/officeart/2005/8/layout/hierarchy1"/>
    <dgm:cxn modelId="{0FCCB3E7-D540-4F2B-BE51-80A43D50F945}" type="presOf" srcId="{73D9929A-4AE6-4F97-BA74-8AFCD9A206B7}" destId="{BD837090-598B-4CCC-B853-9D93609E71FC}" srcOrd="0" destOrd="0" presId="urn:microsoft.com/office/officeart/2005/8/layout/hierarchy1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20FC5514-C792-43B9-A8D8-9E07C8A12660}" type="presOf" srcId="{11CB86F8-31C1-4608-BCC5-247E331BAD1E}" destId="{F39417DF-285A-4D67-B786-C32E5BF7F0FB}" srcOrd="0" destOrd="0" presId="urn:microsoft.com/office/officeart/2005/8/layout/hierarchy1"/>
    <dgm:cxn modelId="{7402DEEE-75A6-4EE6-8533-68A1500CB52D}" type="presOf" srcId="{824CACDD-E03A-427C-8B7A-DB5388A5BD8D}" destId="{6426138E-ACB8-4969-BB99-66BAA05C46EC}" srcOrd="0" destOrd="0" presId="urn:microsoft.com/office/officeart/2005/8/layout/hierarchy1"/>
    <dgm:cxn modelId="{DAEDEF5C-7DE5-4B97-B326-13B55BABF4B2}" type="presOf" srcId="{93FA7CE8-AEE6-43B9-836C-3F03118B3842}" destId="{71AFE97F-46B7-4E82-B481-DFC2F56D0F91}" srcOrd="0" destOrd="0" presId="urn:microsoft.com/office/officeart/2005/8/layout/hierarchy1"/>
    <dgm:cxn modelId="{D6F63D89-B2AF-492F-8D1A-CA0C41C8EEE2}" type="presOf" srcId="{9F3D15E7-183E-4168-819E-A5AE67C70800}" destId="{7DCDE9B0-2532-4A79-9F16-DD3ACF5901A5}" srcOrd="0" destOrd="0" presId="urn:microsoft.com/office/officeart/2005/8/layout/hierarchy1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95AC3C7E-2516-475F-879C-8CF11C526EFC}" type="presOf" srcId="{EEC18031-8BE0-4AC6-8896-41712D10D7F6}" destId="{3ECADF0E-5708-4AC5-B3AC-6082EBC07E69}" srcOrd="0" destOrd="0" presId="urn:microsoft.com/office/officeart/2005/8/layout/hierarchy1"/>
    <dgm:cxn modelId="{F9F07227-EE13-482F-B36F-699BEF81CF5A}" type="presParOf" srcId="{0C77ABED-EBC0-4BC4-A3FD-1FE5F1B8C1B4}" destId="{44FBBE1E-4E9F-42BF-97B9-A7457F031DE6}" srcOrd="0" destOrd="0" presId="urn:microsoft.com/office/officeart/2005/8/layout/hierarchy1"/>
    <dgm:cxn modelId="{E0EB5349-9E84-4F1B-B1B6-5559939B2408}" type="presParOf" srcId="{44FBBE1E-4E9F-42BF-97B9-A7457F031DE6}" destId="{5B65E529-C9BD-4DBC-A273-E4C7FEC01CA8}" srcOrd="0" destOrd="0" presId="urn:microsoft.com/office/officeart/2005/8/layout/hierarchy1"/>
    <dgm:cxn modelId="{A9602B72-ACFB-4540-AF79-263CA74E6E5F}" type="presParOf" srcId="{5B65E529-C9BD-4DBC-A273-E4C7FEC01CA8}" destId="{D2872CF3-B32C-4525-9B1B-EC3141AD7287}" srcOrd="0" destOrd="0" presId="urn:microsoft.com/office/officeart/2005/8/layout/hierarchy1"/>
    <dgm:cxn modelId="{A8DD257D-FEF3-43DB-87D2-0A25B4B09458}" type="presParOf" srcId="{5B65E529-C9BD-4DBC-A273-E4C7FEC01CA8}" destId="{6426138E-ACB8-4969-BB99-66BAA05C46EC}" srcOrd="1" destOrd="0" presId="urn:microsoft.com/office/officeart/2005/8/layout/hierarchy1"/>
    <dgm:cxn modelId="{B22A12B9-3394-4034-B2E8-42B58D8AAE1B}" type="presParOf" srcId="{44FBBE1E-4E9F-42BF-97B9-A7457F031DE6}" destId="{0E014F01-2AE5-4F40-89D2-40EACB90FA52}" srcOrd="1" destOrd="0" presId="urn:microsoft.com/office/officeart/2005/8/layout/hierarchy1"/>
    <dgm:cxn modelId="{2A174AA2-9B35-4DF0-91BC-F5553169AA40}" type="presParOf" srcId="{0E014F01-2AE5-4F40-89D2-40EACB90FA52}" destId="{E873F80D-94E2-4CCD-9EA0-1F60A5B2E268}" srcOrd="0" destOrd="0" presId="urn:microsoft.com/office/officeart/2005/8/layout/hierarchy1"/>
    <dgm:cxn modelId="{AD0B8655-4604-4DAB-9C6E-D099277A3991}" type="presParOf" srcId="{0E014F01-2AE5-4F40-89D2-40EACB90FA52}" destId="{A2075136-0CF0-476E-BB49-0A84F302153E}" srcOrd="1" destOrd="0" presId="urn:microsoft.com/office/officeart/2005/8/layout/hierarchy1"/>
    <dgm:cxn modelId="{B789191A-A762-445C-8A8B-1BE05B681A0A}" type="presParOf" srcId="{A2075136-0CF0-476E-BB49-0A84F302153E}" destId="{0C3535C4-F0D5-4BDA-A9F9-EF792754C3B3}" srcOrd="0" destOrd="0" presId="urn:microsoft.com/office/officeart/2005/8/layout/hierarchy1"/>
    <dgm:cxn modelId="{F14AB8C1-C812-4CE4-99A1-E8CF02331CA7}" type="presParOf" srcId="{0C3535C4-F0D5-4BDA-A9F9-EF792754C3B3}" destId="{2E5B6AC2-E12D-4ED8-9C1D-FAAE67960CE0}" srcOrd="0" destOrd="0" presId="urn:microsoft.com/office/officeart/2005/8/layout/hierarchy1"/>
    <dgm:cxn modelId="{DB805626-1B86-4364-A85B-F00CCB06F98D}" type="presParOf" srcId="{0C3535C4-F0D5-4BDA-A9F9-EF792754C3B3}" destId="{D4511F05-33EA-4755-A26E-A66590C7B47B}" srcOrd="1" destOrd="0" presId="urn:microsoft.com/office/officeart/2005/8/layout/hierarchy1"/>
    <dgm:cxn modelId="{7B9EBE1C-065E-42AF-B9EB-5D72497EC5BC}" type="presParOf" srcId="{A2075136-0CF0-476E-BB49-0A84F302153E}" destId="{6ADE008F-1088-4A92-B054-E0A4619E380F}" srcOrd="1" destOrd="0" presId="urn:microsoft.com/office/officeart/2005/8/layout/hierarchy1"/>
    <dgm:cxn modelId="{C68FE9F5-0977-482B-87B5-96DA2B2D19BE}" type="presParOf" srcId="{0E014F01-2AE5-4F40-89D2-40EACB90FA52}" destId="{E792E673-F2A4-4105-9ADC-99182F49AFFF}" srcOrd="2" destOrd="0" presId="urn:microsoft.com/office/officeart/2005/8/layout/hierarchy1"/>
    <dgm:cxn modelId="{C319967C-C956-44D1-940E-9A31E4D0095F}" type="presParOf" srcId="{0E014F01-2AE5-4F40-89D2-40EACB90FA52}" destId="{2307ACB2-AFE9-431B-ADE7-95D9B7DF7D1A}" srcOrd="3" destOrd="0" presId="urn:microsoft.com/office/officeart/2005/8/layout/hierarchy1"/>
    <dgm:cxn modelId="{5B145FA8-614C-46A3-95D6-6496B82C8E23}" type="presParOf" srcId="{2307ACB2-AFE9-431B-ADE7-95D9B7DF7D1A}" destId="{4EFEED17-5D8A-4BCA-93C7-8192FB47CDFF}" srcOrd="0" destOrd="0" presId="urn:microsoft.com/office/officeart/2005/8/layout/hierarchy1"/>
    <dgm:cxn modelId="{A55962AA-834C-40AB-84EE-DF68C8679C47}" type="presParOf" srcId="{4EFEED17-5D8A-4BCA-93C7-8192FB47CDFF}" destId="{52524F25-3EE4-4B78-82E5-0001E6A02839}" srcOrd="0" destOrd="0" presId="urn:microsoft.com/office/officeart/2005/8/layout/hierarchy1"/>
    <dgm:cxn modelId="{F3C3F745-E653-4325-A613-DB1FEE66A409}" type="presParOf" srcId="{4EFEED17-5D8A-4BCA-93C7-8192FB47CDFF}" destId="{F39417DF-285A-4D67-B786-C32E5BF7F0FB}" srcOrd="1" destOrd="0" presId="urn:microsoft.com/office/officeart/2005/8/layout/hierarchy1"/>
    <dgm:cxn modelId="{699D763F-C13C-4375-A2E0-B62C9DE1FD89}" type="presParOf" srcId="{2307ACB2-AFE9-431B-ADE7-95D9B7DF7D1A}" destId="{612BC9E6-2FE4-4037-BEEF-245B2223CA85}" srcOrd="1" destOrd="0" presId="urn:microsoft.com/office/officeart/2005/8/layout/hierarchy1"/>
    <dgm:cxn modelId="{82F19611-D85F-4337-83F9-A5DF766F46FE}" type="presParOf" srcId="{0E014F01-2AE5-4F40-89D2-40EACB90FA52}" destId="{71AFE97F-46B7-4E82-B481-DFC2F56D0F91}" srcOrd="4" destOrd="0" presId="urn:microsoft.com/office/officeart/2005/8/layout/hierarchy1"/>
    <dgm:cxn modelId="{3481FE93-41A0-49A5-AB25-8FCB98155DEF}" type="presParOf" srcId="{0E014F01-2AE5-4F40-89D2-40EACB90FA52}" destId="{6F639CB2-A039-4F9A-A2CC-83D15E7D82F9}" srcOrd="5" destOrd="0" presId="urn:microsoft.com/office/officeart/2005/8/layout/hierarchy1"/>
    <dgm:cxn modelId="{0A12712E-82C2-46A6-884A-52B5659BEB58}" type="presParOf" srcId="{6F639CB2-A039-4F9A-A2CC-83D15E7D82F9}" destId="{FA41E6DE-5AE0-456B-A006-0CC4FF543A2D}" srcOrd="0" destOrd="0" presId="urn:microsoft.com/office/officeart/2005/8/layout/hierarchy1"/>
    <dgm:cxn modelId="{011BBD7B-96F6-44C0-BA7B-E8934E078822}" type="presParOf" srcId="{FA41E6DE-5AE0-456B-A006-0CC4FF543A2D}" destId="{6ED78C50-CAEB-46A5-8C6A-2AC944F1FBB4}" srcOrd="0" destOrd="0" presId="urn:microsoft.com/office/officeart/2005/8/layout/hierarchy1"/>
    <dgm:cxn modelId="{D8CDA705-76A7-43EE-A399-AEECB006F304}" type="presParOf" srcId="{FA41E6DE-5AE0-456B-A006-0CC4FF543A2D}" destId="{7DCDE9B0-2532-4A79-9F16-DD3ACF5901A5}" srcOrd="1" destOrd="0" presId="urn:microsoft.com/office/officeart/2005/8/layout/hierarchy1"/>
    <dgm:cxn modelId="{E5FBBB80-CCA7-4B52-80A1-9B43FD9073F4}" type="presParOf" srcId="{6F639CB2-A039-4F9A-A2CC-83D15E7D82F9}" destId="{2279F698-0FD1-49A6-94A9-6E7BF4847B7B}" srcOrd="1" destOrd="0" presId="urn:microsoft.com/office/officeart/2005/8/layout/hierarchy1"/>
    <dgm:cxn modelId="{87B22F6E-BB22-42BB-B872-F65CD7EB55B0}" type="presParOf" srcId="{0E014F01-2AE5-4F40-89D2-40EACB90FA52}" destId="{3ECADF0E-5708-4AC5-B3AC-6082EBC07E69}" srcOrd="6" destOrd="0" presId="urn:microsoft.com/office/officeart/2005/8/layout/hierarchy1"/>
    <dgm:cxn modelId="{3185F1D0-A8BE-481D-AE64-414E9FC9F92F}" type="presParOf" srcId="{0E014F01-2AE5-4F40-89D2-40EACB90FA52}" destId="{AEA4803A-979A-416A-8DE3-2C8A9332869F}" srcOrd="7" destOrd="0" presId="urn:microsoft.com/office/officeart/2005/8/layout/hierarchy1"/>
    <dgm:cxn modelId="{F0428B89-DF6F-45B2-9446-4EA6FCA38287}" type="presParOf" srcId="{AEA4803A-979A-416A-8DE3-2C8A9332869F}" destId="{590083C8-D6C9-450E-AD41-1D3D472C194D}" srcOrd="0" destOrd="0" presId="urn:microsoft.com/office/officeart/2005/8/layout/hierarchy1"/>
    <dgm:cxn modelId="{A113FDE3-9D8E-4120-AD46-E2AE9F3F1695}" type="presParOf" srcId="{590083C8-D6C9-450E-AD41-1D3D472C194D}" destId="{FAFFF9C2-82C2-4460-B679-ADD96A6CADEE}" srcOrd="0" destOrd="0" presId="urn:microsoft.com/office/officeart/2005/8/layout/hierarchy1"/>
    <dgm:cxn modelId="{24B7CC87-A89B-4F11-99E7-DCE95324D619}" type="presParOf" srcId="{590083C8-D6C9-450E-AD41-1D3D472C194D}" destId="{F78156E0-ACAA-4B37-B0D2-7FDFAD977343}" srcOrd="1" destOrd="0" presId="urn:microsoft.com/office/officeart/2005/8/layout/hierarchy1"/>
    <dgm:cxn modelId="{D83376F0-69CD-4C47-918E-55FAA324F56E}" type="presParOf" srcId="{AEA4803A-979A-416A-8DE3-2C8A9332869F}" destId="{60C53273-105A-4C72-8031-D78053DD61B7}" srcOrd="1" destOrd="0" presId="urn:microsoft.com/office/officeart/2005/8/layout/hierarchy1"/>
    <dgm:cxn modelId="{19D82625-2A54-477C-BBD7-AC02FD429D16}" type="presParOf" srcId="{0E014F01-2AE5-4F40-89D2-40EACB90FA52}" destId="{BD837090-598B-4CCC-B853-9D93609E71FC}" srcOrd="8" destOrd="0" presId="urn:microsoft.com/office/officeart/2005/8/layout/hierarchy1"/>
    <dgm:cxn modelId="{7D0F78BF-5DF6-45BB-AED4-538913032103}" type="presParOf" srcId="{0E014F01-2AE5-4F40-89D2-40EACB90FA52}" destId="{94E54A6E-F4DE-4B2F-B648-B584014B0BB3}" srcOrd="9" destOrd="0" presId="urn:microsoft.com/office/officeart/2005/8/layout/hierarchy1"/>
    <dgm:cxn modelId="{0DB70096-2CF2-4E1E-B656-BA9E08397C59}" type="presParOf" srcId="{94E54A6E-F4DE-4B2F-B648-B584014B0BB3}" destId="{825AFE1A-E8E5-4A83-8753-990E31038B11}" srcOrd="0" destOrd="0" presId="urn:microsoft.com/office/officeart/2005/8/layout/hierarchy1"/>
    <dgm:cxn modelId="{E30C8EC2-1EC1-41A8-9810-3772EAD558F0}" type="presParOf" srcId="{825AFE1A-E8E5-4A83-8753-990E31038B11}" destId="{0FB2C99B-2D37-4F8F-AF87-B35C04660D6F}" srcOrd="0" destOrd="0" presId="urn:microsoft.com/office/officeart/2005/8/layout/hierarchy1"/>
    <dgm:cxn modelId="{6748DAF8-D85F-4AD0-A7F4-4F1448614319}" type="presParOf" srcId="{825AFE1A-E8E5-4A83-8753-990E31038B11}" destId="{2795457A-1383-4B37-9369-F3AAC8D7D814}" srcOrd="1" destOrd="0" presId="urn:microsoft.com/office/officeart/2005/8/layout/hierarchy1"/>
    <dgm:cxn modelId="{4548BAC2-7C8B-4F6B-8411-2873DF599782}" type="presParOf" srcId="{94E54A6E-F4DE-4B2F-B648-B584014B0BB3}" destId="{BBA1F41E-0467-474D-B566-86A14B01058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837090-598B-4CCC-B853-9D93609E71FC}">
      <dsp:nvSpPr>
        <dsp:cNvPr id="0" name=""/>
        <dsp:cNvSpPr/>
      </dsp:nvSpPr>
      <dsp:spPr>
        <a:xfrm>
          <a:off x="4260169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3557619" y="278473"/>
              </a:lnTo>
              <a:lnTo>
                <a:pt x="3557619" y="40863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ADF0E-5708-4AC5-B3AC-6082EBC07E69}">
      <dsp:nvSpPr>
        <dsp:cNvPr id="0" name=""/>
        <dsp:cNvSpPr/>
      </dsp:nvSpPr>
      <dsp:spPr>
        <a:xfrm>
          <a:off x="4260169" y="1125682"/>
          <a:ext cx="1840333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840333" y="278473"/>
              </a:lnTo>
              <a:lnTo>
                <a:pt x="1840333" y="40863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FE97F-46B7-4E82-B481-DFC2F56D0F91}">
      <dsp:nvSpPr>
        <dsp:cNvPr id="0" name=""/>
        <dsp:cNvSpPr/>
      </dsp:nvSpPr>
      <dsp:spPr>
        <a:xfrm>
          <a:off x="4260169" y="1125682"/>
          <a:ext cx="123047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23047" y="278473"/>
              </a:lnTo>
              <a:lnTo>
                <a:pt x="123047" y="40863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2E673-F2A4-4105-9ADC-99182F49AFFF}">
      <dsp:nvSpPr>
        <dsp:cNvPr id="0" name=""/>
        <dsp:cNvSpPr/>
      </dsp:nvSpPr>
      <dsp:spPr>
        <a:xfrm>
          <a:off x="2503415" y="1125682"/>
          <a:ext cx="1756753" cy="382494"/>
        </a:xfrm>
        <a:custGeom>
          <a:avLst/>
          <a:gdLst/>
          <a:ahLst/>
          <a:cxnLst/>
          <a:rect l="0" t="0" r="0" b="0"/>
          <a:pathLst>
            <a:path>
              <a:moveTo>
                <a:pt x="1756753" y="0"/>
              </a:moveTo>
              <a:lnTo>
                <a:pt x="1756753" y="252331"/>
              </a:lnTo>
              <a:lnTo>
                <a:pt x="0" y="252331"/>
              </a:lnTo>
              <a:lnTo>
                <a:pt x="0" y="382494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3F80D-94E2-4CCD-9EA0-1F60A5B2E268}">
      <dsp:nvSpPr>
        <dsp:cNvPr id="0" name=""/>
        <dsp:cNvSpPr/>
      </dsp:nvSpPr>
      <dsp:spPr>
        <a:xfrm>
          <a:off x="702550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3557619" y="0"/>
              </a:moveTo>
              <a:lnTo>
                <a:pt x="3557619" y="278473"/>
              </a:lnTo>
              <a:lnTo>
                <a:pt x="0" y="278473"/>
              </a:lnTo>
              <a:lnTo>
                <a:pt x="0" y="40863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72CF3-B32C-4525-9B1B-EC3141AD7287}">
      <dsp:nvSpPr>
        <dsp:cNvPr id="0" name=""/>
        <dsp:cNvSpPr/>
      </dsp:nvSpPr>
      <dsp:spPr>
        <a:xfrm>
          <a:off x="3001811" y="233474"/>
          <a:ext cx="2516715" cy="8922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26138E-ACB8-4969-BB99-66BAA05C46EC}">
      <dsp:nvSpPr>
        <dsp:cNvPr id="0" name=""/>
        <dsp:cNvSpPr/>
      </dsp:nvSpPr>
      <dsp:spPr>
        <a:xfrm>
          <a:off x="3157928" y="381785"/>
          <a:ext cx="2516715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ЭТАПЫ БЮДЖЕТНОГО ПРОЦЕССА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3157928" y="381785"/>
        <a:ext cx="2516715" cy="892208"/>
      </dsp:txXfrm>
    </dsp:sp>
    <dsp:sp modelId="{2E5B6AC2-E12D-4ED8-9C1D-FAAE67960CE0}">
      <dsp:nvSpPr>
        <dsp:cNvPr id="0" name=""/>
        <dsp:cNvSpPr/>
      </dsp:nvSpPr>
      <dsp:spPr>
        <a:xfrm>
          <a:off x="24" y="1534318"/>
          <a:ext cx="1405052" cy="8922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511F05-33EA-4755-A26E-A66590C7B47B}">
      <dsp:nvSpPr>
        <dsp:cNvPr id="0" name=""/>
        <dsp:cNvSpPr/>
      </dsp:nvSpPr>
      <dsp:spPr>
        <a:xfrm>
          <a:off x="156141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1. Разработка проекта бюджета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156141" y="1682629"/>
        <a:ext cx="1405052" cy="892208"/>
      </dsp:txXfrm>
    </dsp:sp>
    <dsp:sp modelId="{52524F25-3EE4-4B78-82E5-0001E6A02839}">
      <dsp:nvSpPr>
        <dsp:cNvPr id="0" name=""/>
        <dsp:cNvSpPr/>
      </dsp:nvSpPr>
      <dsp:spPr>
        <a:xfrm>
          <a:off x="1677842" y="1508176"/>
          <a:ext cx="1651146" cy="8922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9417DF-285A-4D67-B786-C32E5BF7F0FB}">
      <dsp:nvSpPr>
        <dsp:cNvPr id="0" name=""/>
        <dsp:cNvSpPr/>
      </dsp:nvSpPr>
      <dsp:spPr>
        <a:xfrm>
          <a:off x="1833959" y="1656487"/>
          <a:ext cx="1651146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2. Рассмотрение проекта бюджета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1833959" y="1656487"/>
        <a:ext cx="1651146" cy="892208"/>
      </dsp:txXfrm>
    </dsp:sp>
    <dsp:sp modelId="{6ED78C50-CAEB-46A5-8C6A-2AC944F1FBB4}">
      <dsp:nvSpPr>
        <dsp:cNvPr id="0" name=""/>
        <dsp:cNvSpPr/>
      </dsp:nvSpPr>
      <dsp:spPr>
        <a:xfrm>
          <a:off x="3680690" y="1534318"/>
          <a:ext cx="1405052" cy="8922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CDE9B0-2532-4A79-9F16-DD3ACF5901A5}">
      <dsp:nvSpPr>
        <dsp:cNvPr id="0" name=""/>
        <dsp:cNvSpPr/>
      </dsp:nvSpPr>
      <dsp:spPr>
        <a:xfrm>
          <a:off x="3836807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3. Утверждение проекта бюджета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3836807" y="1682629"/>
        <a:ext cx="1405052" cy="892208"/>
      </dsp:txXfrm>
    </dsp:sp>
    <dsp:sp modelId="{FAFFF9C2-82C2-4460-B679-ADD96A6CADEE}">
      <dsp:nvSpPr>
        <dsp:cNvPr id="0" name=""/>
        <dsp:cNvSpPr/>
      </dsp:nvSpPr>
      <dsp:spPr>
        <a:xfrm>
          <a:off x="5397976" y="1534318"/>
          <a:ext cx="1405052" cy="8922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8156E0-ACAA-4B37-B0D2-7FDFAD977343}">
      <dsp:nvSpPr>
        <dsp:cNvPr id="0" name=""/>
        <dsp:cNvSpPr/>
      </dsp:nvSpPr>
      <dsp:spPr>
        <a:xfrm>
          <a:off x="5554093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4. Исполнение бюджета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5554093" y="1682629"/>
        <a:ext cx="1405052" cy="892208"/>
      </dsp:txXfrm>
    </dsp:sp>
    <dsp:sp modelId="{0FB2C99B-2D37-4F8F-AF87-B35C04660D6F}">
      <dsp:nvSpPr>
        <dsp:cNvPr id="0" name=""/>
        <dsp:cNvSpPr/>
      </dsp:nvSpPr>
      <dsp:spPr>
        <a:xfrm>
          <a:off x="7115262" y="1534318"/>
          <a:ext cx="1405052" cy="8922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95457A-1383-4B37-9369-F3AAC8D7D814}">
      <dsp:nvSpPr>
        <dsp:cNvPr id="0" name=""/>
        <dsp:cNvSpPr/>
      </dsp:nvSpPr>
      <dsp:spPr>
        <a:xfrm>
          <a:off x="7271379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5. </a:t>
          </a:r>
          <a:r>
            <a:rPr lang="ru-RU" sz="1200" kern="1200" dirty="0" smtClean="0">
              <a:solidFill>
                <a:srgbClr val="FF0000"/>
              </a:solidFill>
            </a:rPr>
            <a:t>Рассмотрение и утверждение отчета об исполнении бюджета</a:t>
          </a:r>
          <a:endParaRPr lang="ru-RU" sz="1200" kern="1200" dirty="0">
            <a:solidFill>
              <a:srgbClr val="FF0000"/>
            </a:solidFill>
          </a:endParaRPr>
        </a:p>
      </dsp:txBody>
      <dsp:txXfrm>
        <a:off x="7271379" y="1682629"/>
        <a:ext cx="1405052" cy="892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0BFCEAE2-D537-4515-82D5-19D8478F0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801A90D5-5258-462F-9E87-F6D94355E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60AD4D-419F-4F24-A271-F3FAE48E0969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1A90D5-5258-462F-9E87-F6D94355EA0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865B9-DA04-46D9-9588-4E42CB6F097F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C75F9F-54E3-497B-9171-D16BE882E1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68D06-6126-49E2-B460-EC370B4EF07B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8AA4F-10E2-49CF-83C2-AA60A1D300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BFCB42-C0A6-4D2D-BCBB-00DDB6B92A16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82F55-FCF2-4760-81A9-0FA9A55B94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F0BEE70-8EA3-40A5-8BF0-AEDA2CEC381B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3CBBBB7-474C-4AFD-A28E-9CF64CEFB6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783814-D0D2-49F1-AAF0-8E8597C97B65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1CB0B-8F5F-4AA5-80D6-D4A0A03CDF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ECF41-8613-44F3-9CC1-78539F6678F5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D3A8F-FE7B-4973-836A-632E47B085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645EA-96E6-4FCB-9A9B-0F08E97D36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3D099C-5DB3-4149-91A9-EB95FDCCC153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283B05-B51A-4540-99CB-44E0C7D928FF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20AE2-6908-44C5-88DD-C42FCCC44A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58A597-753C-48CC-8676-79F029F86BA0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C9D55-8ABB-4463-9497-B97A182854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DAFC729-EA9D-4FC4-A7F4-A6342500E857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0A49D6B-D497-41CA-9752-E97FB80590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A8C799-295B-4975-989B-FF893A80FA0F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72025B-AAED-46C1-807D-05B8E7D84B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3EC76AF-ECC5-4927-93BD-FA319749E3BA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6229FC-681A-4AD6-B8EA-CB3B18D020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228600" y="1371600"/>
            <a:ext cx="87630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30"/>
              </a:avLst>
            </a:prstTxWarp>
          </a:bodyPr>
          <a:lstStyle/>
          <a:p>
            <a:pPr algn="ctr"/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457200"/>
            <a:ext cx="8305799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i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БЮДЖЕТ ДЛЯ ГРАЖДАН</a:t>
            </a:r>
          </a:p>
        </p:txBody>
      </p:sp>
      <p:pic>
        <p:nvPicPr>
          <p:cNvPr id="2052" name="Picture 4" descr="C:\Users\Марина\Desktop\справки по доходам\17741_20110916_020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343400"/>
            <a:ext cx="2971800" cy="2362200"/>
          </a:xfrm>
          <a:prstGeom prst="rect">
            <a:avLst/>
          </a:prstGeom>
          <a:noFill/>
        </p:spPr>
      </p:pic>
      <p:pic>
        <p:nvPicPr>
          <p:cNvPr id="2053" name="Picture 5" descr="C:\Users\Марина\Desktop\справки по доходам\436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343400"/>
            <a:ext cx="3048000" cy="2362200"/>
          </a:xfrm>
          <a:prstGeom prst="rect">
            <a:avLst/>
          </a:prstGeom>
          <a:noFill/>
        </p:spPr>
      </p:pic>
      <p:pic>
        <p:nvPicPr>
          <p:cNvPr id="2054" name="Picture 6" descr="C:\Users\Марина\Desktop\справки по доходам\436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343400"/>
            <a:ext cx="2667000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1219200"/>
            <a:ext cx="853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i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В соответствии с проектом решения Собрания депутатов </a:t>
            </a:r>
            <a:r>
              <a:rPr lang="ru-RU" i="1" dirty="0" err="1" smtClean="0">
                <a:solidFill>
                  <a:schemeClr val="bg1"/>
                </a:solidFill>
                <a:latin typeface="Arial Black" pitchFamily="34" charset="0"/>
              </a:rPr>
              <a:t>Рыбино-Будского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  сельсовета </a:t>
            </a:r>
            <a:r>
              <a:rPr lang="ru-RU" i="1" dirty="0" err="1" smtClean="0">
                <a:solidFill>
                  <a:schemeClr val="bg1"/>
                </a:solidFill>
                <a:latin typeface="Arial Black" pitchFamily="34" charset="0"/>
              </a:rPr>
              <a:t>Обоянского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 района Курской области « О бюджете </a:t>
            </a:r>
            <a:r>
              <a:rPr lang="ru-RU" i="1" dirty="0" err="1" smtClean="0">
                <a:solidFill>
                  <a:schemeClr val="bg1"/>
                </a:solidFill>
                <a:latin typeface="Arial Black" pitchFamily="34" charset="0"/>
              </a:rPr>
              <a:t>Рыбино-Будского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 сельсовета на 2021год и на плановый период 2022-2023 годов»</a:t>
            </a:r>
            <a:endParaRPr lang="ru-RU" i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3"/>
          <p:cNvSpPr>
            <a:spLocks noChangeArrowheads="1"/>
          </p:cNvSpPr>
          <p:nvPr/>
        </p:nvSpPr>
        <p:spPr bwMode="auto">
          <a:xfrm>
            <a:off x="395288" y="1714489"/>
            <a:ext cx="8208962" cy="1285884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бюджета муниципального 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образования «</a:t>
            </a:r>
            <a:r>
              <a:rPr lang="ru-RU" altLang="ru-RU" sz="2000" b="1" dirty="0" err="1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Рыбино-Будский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сельсовет» </a:t>
            </a:r>
            <a:r>
              <a:rPr lang="ru-RU" altLang="ru-RU" sz="2000" b="1" dirty="0" err="1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Обоянского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района Курской области составляется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и утверждается сроком на три года — очередной финансовый год и плановый период</a:t>
            </a:r>
            <a:r>
              <a:rPr lang="ru-RU" altLang="ru-RU" sz="2000" b="1" dirty="0">
                <a:solidFill>
                  <a:srgbClr val="7E5A00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25616" name="Text Box 5"/>
          <p:cNvSpPr txBox="1">
            <a:spLocks noChangeArrowheads="1"/>
          </p:cNvSpPr>
          <p:nvPr/>
        </p:nvSpPr>
        <p:spPr bwMode="auto">
          <a:xfrm>
            <a:off x="609600" y="357166"/>
            <a:ext cx="8283544" cy="115313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en-US" sz="2600" b="1" dirty="0">
                <a:solidFill>
                  <a:srgbClr val="FFFF00"/>
                </a:solidFill>
                <a:latin typeface="Constantia" pitchFamily="18" charset="0"/>
              </a:rPr>
              <a:t>На </a:t>
            </a:r>
            <a:r>
              <a:rPr lang="en-US" altLang="ru-RU" sz="2600" b="1" dirty="0"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ru-RU" altLang="en-US" sz="2600" b="1" dirty="0">
                <a:solidFill>
                  <a:srgbClr val="FFFF00"/>
                </a:solidFill>
                <a:latin typeface="Constantia" pitchFamily="18" charset="0"/>
              </a:rPr>
              <a:t>чем основывается </a:t>
            </a:r>
            <a:r>
              <a:rPr lang="en-US" altLang="ru-RU" sz="2600" b="1" dirty="0"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ru-RU" altLang="en-US" sz="2600" b="1" dirty="0" smtClean="0">
                <a:solidFill>
                  <a:srgbClr val="FFFF00"/>
                </a:solidFill>
                <a:latin typeface="Constantia" pitchFamily="18" charset="0"/>
              </a:rPr>
              <a:t>проект  бюджета муниципального  образования «</a:t>
            </a:r>
            <a:r>
              <a:rPr lang="ru-RU" altLang="en-US" sz="2600" b="1" dirty="0" err="1" smtClean="0">
                <a:solidFill>
                  <a:srgbClr val="FFFF00"/>
                </a:solidFill>
                <a:latin typeface="Constantia" pitchFamily="18" charset="0"/>
              </a:rPr>
              <a:t>Рыбино-Будский</a:t>
            </a:r>
            <a:r>
              <a:rPr lang="ru-RU" altLang="en-US" sz="2600" b="1" dirty="0" smtClean="0">
                <a:solidFill>
                  <a:srgbClr val="FFFF00"/>
                </a:solidFill>
                <a:latin typeface="Constantia" pitchFamily="18" charset="0"/>
              </a:rPr>
              <a:t> сельсовет»?</a:t>
            </a:r>
            <a:endParaRPr lang="ru-RU" altLang="en-US" sz="2600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11268" name="Скругленный прямоугольник 4"/>
          <p:cNvSpPr>
            <a:spLocks noChangeArrowheads="1"/>
          </p:cNvSpPr>
          <p:nvPr/>
        </p:nvSpPr>
        <p:spPr bwMode="auto">
          <a:xfrm>
            <a:off x="357158" y="4643446"/>
            <a:ext cx="1428760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Бюджетном послании Президента Российской Федерации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9388" y="3141663"/>
            <a:ext cx="8772525" cy="754062"/>
            <a:chOff x="0" y="0"/>
            <a:chExt cx="5526" cy="353"/>
          </a:xfrm>
        </p:grpSpPr>
        <p:pic>
          <p:nvPicPr>
            <p:cNvPr id="15374" name="Скругленный прямоугольник 5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9"/>
            <p:cNvSpPr txBox="1">
              <a:spLocks noChangeArrowheads="1"/>
            </p:cNvSpPr>
            <p:nvPr/>
          </p:nvSpPr>
          <p:spPr bwMode="auto">
            <a:xfrm>
              <a:off x="30" y="31"/>
              <a:ext cx="5469" cy="29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Составление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проекта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бюджета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муниципального образования основывается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на</a:t>
              </a:r>
              <a:endParaRPr lang="ru-RU" altLang="ru-RU" sz="21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2000233" y="4652963"/>
            <a:ext cx="2214578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</a:t>
            </a:r>
            <a:r>
              <a:rPr lang="ru-RU" alt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Рыбино-Будского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Скругленный прямоугольник 9"/>
          <p:cNvSpPr>
            <a:spLocks noChangeArrowheads="1"/>
          </p:cNvSpPr>
          <p:nvPr/>
        </p:nvSpPr>
        <p:spPr bwMode="auto">
          <a:xfrm>
            <a:off x="4357686" y="4643446"/>
            <a:ext cx="2214578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Рыбино-Будского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Скругленный прямоугольник 10"/>
          <p:cNvSpPr>
            <a:spLocks noChangeArrowheads="1"/>
          </p:cNvSpPr>
          <p:nvPr/>
        </p:nvSpPr>
        <p:spPr bwMode="auto">
          <a:xfrm>
            <a:off x="6715140" y="4643446"/>
            <a:ext cx="2285984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alt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Рыбино-Будский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сельсовет» </a:t>
            </a:r>
            <a:r>
              <a:rPr lang="ru-RU" alt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Стрелка вправо 13"/>
          <p:cNvSpPr>
            <a:spLocks noChangeArrowheads="1"/>
          </p:cNvSpPr>
          <p:nvPr/>
        </p:nvSpPr>
        <p:spPr bwMode="auto">
          <a:xfrm rot="5400000">
            <a:off x="2711438" y="3935411"/>
            <a:ext cx="792163" cy="642941"/>
          </a:xfrm>
          <a:prstGeom prst="rightArrow">
            <a:avLst>
              <a:gd name="adj1" fmla="val 50000"/>
              <a:gd name="adj2" fmla="val 3235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5" name="Стрелка вправо 14"/>
          <p:cNvSpPr>
            <a:spLocks noChangeArrowheads="1"/>
          </p:cNvSpPr>
          <p:nvPr/>
        </p:nvSpPr>
        <p:spPr bwMode="auto">
          <a:xfrm rot="5400000">
            <a:off x="5036346" y="3964786"/>
            <a:ext cx="785820" cy="571504"/>
          </a:xfrm>
          <a:prstGeom prst="rightArrow">
            <a:avLst>
              <a:gd name="adj1" fmla="val 50000"/>
              <a:gd name="adj2" fmla="val 3236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6" name="Стрелка вправо 15"/>
          <p:cNvSpPr>
            <a:spLocks noChangeArrowheads="1"/>
          </p:cNvSpPr>
          <p:nvPr/>
        </p:nvSpPr>
        <p:spPr bwMode="auto">
          <a:xfrm rot="5400000">
            <a:off x="7430303" y="4002892"/>
            <a:ext cx="792163" cy="507979"/>
          </a:xfrm>
          <a:prstGeom prst="rightArrow">
            <a:avLst>
              <a:gd name="adj1" fmla="val 50000"/>
              <a:gd name="adj2" fmla="val 2819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8" name="Стрелка вправо 11"/>
          <p:cNvSpPr>
            <a:spLocks noChangeArrowheads="1"/>
          </p:cNvSpPr>
          <p:nvPr/>
        </p:nvSpPr>
        <p:spPr bwMode="auto">
          <a:xfrm rot="5400000">
            <a:off x="673869" y="3969544"/>
            <a:ext cx="795335" cy="571503"/>
          </a:xfrm>
          <a:prstGeom prst="rightArrow">
            <a:avLst>
              <a:gd name="adj1" fmla="val 50000"/>
              <a:gd name="adj2" fmla="val 2819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571500"/>
            <a:ext cx="8643937" cy="1500188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Основные характеристики бюджета муниципального образования «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Рыбино-Будский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сельсовет» 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Обоянского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района Курской области на 2021-2023 гг.</a:t>
            </a:r>
          </a:p>
        </p:txBody>
      </p:sp>
      <p:sp>
        <p:nvSpPr>
          <p:cNvPr id="17411" name="Text Box 75"/>
          <p:cNvSpPr txBox="1">
            <a:spLocks noChangeArrowheads="1"/>
          </p:cNvSpPr>
          <p:nvPr/>
        </p:nvSpPr>
        <p:spPr bwMode="auto">
          <a:xfrm>
            <a:off x="7588757" y="2132856"/>
            <a:ext cx="1296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7994650" y="60325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1400">
              <a:solidFill>
                <a:srgbClr val="363636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3618" name="Group 13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7745078"/>
              </p:ext>
            </p:extLst>
          </p:nvPr>
        </p:nvGraphicFramePr>
        <p:xfrm>
          <a:off x="193674" y="2437658"/>
          <a:ext cx="8878920" cy="424057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11157"/>
                <a:gridCol w="1584793"/>
                <a:gridCol w="1829054"/>
                <a:gridCol w="1388802"/>
                <a:gridCol w="1110619"/>
                <a:gridCol w="1296074"/>
                <a:gridCol w="1058421"/>
              </a:tblGrid>
              <a:tr h="11342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2021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2022год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2020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2023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2021год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9324,7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8071,9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93,7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8009,4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98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3198,3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7177,5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7184,5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05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9324,7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8071,9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93,7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8009,4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30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78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дефицита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zemelnyy-nalog-22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5503" y="3933056"/>
            <a:ext cx="2592288" cy="210623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" name="Picture 1" descr="C:\Documents and Settings\Bezuglova_I\Рабочий стол\Картинка\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989" y="4005064"/>
            <a:ext cx="3184969" cy="18002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89796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ФИЗИЧЕСКИЕ ЛИЦА – НАЛОГОПЛАТЕЛЬЩИКИ                                                      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Овал 9"/>
          <p:cNvSpPr>
            <a:spLocks noChangeAspect="1"/>
          </p:cNvSpPr>
          <p:nvPr/>
        </p:nvSpPr>
        <p:spPr bwMode="auto">
          <a:xfrm>
            <a:off x="2910277" y="2132857"/>
            <a:ext cx="3337802" cy="23847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rgbClr val="165A4A"/>
            </a:solidFill>
            <a:round/>
            <a:headEnd/>
            <a:tailEnd/>
          </a:ln>
        </p:spPr>
        <p:txBody>
          <a:bodyPr anchor="ctr" anchorCtr="1"/>
          <a:lstStyle/>
          <a:p>
            <a:pPr defTabSz="1082675"/>
            <a:endParaRPr lang="ru-RU" sz="380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3215" y="2492897"/>
            <a:ext cx="3273717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НАЛОГИ, </a:t>
            </a:r>
          </a:p>
          <a:p>
            <a:pPr algn="ctr">
              <a:defRPr/>
            </a:pP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УПЛАЧИВАЕМЫЕ </a:t>
            </a:r>
          </a:p>
          <a:p>
            <a:pPr algn="ctr">
              <a:defRPr/>
            </a:pP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ГРАЖДАНАМИ</a:t>
            </a:r>
            <a:endParaRPr lang="ru-RU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67847" y="2996952"/>
            <a:ext cx="26587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2675"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ТРАНСПОРТНЫЙ НАЛОГ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35503" y="6237312"/>
            <a:ext cx="27799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2675">
              <a:defRPr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ЗЕМЕЛЬНЫЙ НАЛОГ</a:t>
            </a: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0333" y="5842338"/>
            <a:ext cx="2791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2675"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НАЛОГ </a:t>
            </a:r>
          </a:p>
          <a:p>
            <a:pPr algn="ctr" defTabSz="1082675"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НА ДОХОДЫ ФИЗИЧЕСКИХ ЛИЦ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" y="2852941"/>
            <a:ext cx="32003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2675"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НАЛОГ </a:t>
            </a:r>
          </a:p>
          <a:p>
            <a:pPr algn="ctr" defTabSz="1082675"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НА ИМУЩЕСТВО ФИЗИЧЕСКИХ ЛИЦ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A47197-CCCC-47B4-B961-941C5EBDC23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7" name="Рисунок 16" descr="192_nalog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7339" y="764704"/>
            <a:ext cx="1528785" cy="1287092"/>
          </a:xfrm>
          <a:prstGeom prst="rect">
            <a:avLst/>
          </a:prstGeom>
        </p:spPr>
      </p:pic>
      <p:pic>
        <p:nvPicPr>
          <p:cNvPr id="24" name="Рисунок 23" descr="налог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124744"/>
            <a:ext cx="2838530" cy="172819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5" name="Рисунок 24" descr="transportnyy-nalo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3723" y="836712"/>
            <a:ext cx="2408941" cy="194421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7" name="Рисунок 26" descr="nalogi-latvi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4967" y="4869160"/>
            <a:ext cx="1772796" cy="1328366"/>
          </a:xfrm>
          <a:prstGeom prst="rect">
            <a:avLst/>
          </a:prstGeom>
        </p:spPr>
      </p:pic>
      <p:pic>
        <p:nvPicPr>
          <p:cNvPr id="23" name="Рисунок 22" descr="nalog_na_pribyl_-_20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06124" y="692696"/>
            <a:ext cx="1878454" cy="13558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57200" y="714375"/>
            <a:ext cx="8382000" cy="1071563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kern="1200" dirty="0">
                <a:solidFill>
                  <a:srgbClr val="00008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57200" y="2070100"/>
            <a:ext cx="8382000" cy="357188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18288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rgbClr val="00B050"/>
                </a:solidFill>
                <a:cs typeface="Arial" pitchFamily="34" charset="0"/>
              </a:rPr>
              <a:t>Формы межбюджетных трансфертов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643570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034" y="3000372"/>
            <a:ext cx="1785950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Субсидии – бюджетные средства, предоставляемые бюджету другого уровня бюджетной системы РФ , в целях </a:t>
            </a:r>
            <a:r>
              <a:rPr lang="ru-RU" sz="1200" b="1" dirty="0" err="1">
                <a:solidFill>
                  <a:srgbClr val="000000"/>
                </a:solidFill>
                <a:cs typeface="Arial" pitchFamily="34" charset="0"/>
              </a:rPr>
              <a:t>софинансирования</a:t>
            </a: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 расходных  обязательств, возникающих  при выполнении полномочий  органов местного самоуправления по вопросам местного значения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29454" y="3000372"/>
            <a:ext cx="1785937" cy="246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Дотации – </a:t>
            </a: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межбюджетные 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612" y="3000372"/>
            <a:ext cx="2071702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Субвенции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2066" y="3000372"/>
            <a:ext cx="1643074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Иные межбюджетные трансферты</a:t>
            </a:r>
            <a:endParaRPr lang="ru-RU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428992" y="2500306"/>
            <a:ext cx="500066" cy="428628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142976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500958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5" name="Group 53"/>
          <p:cNvGraphicFramePr>
            <a:graphicFrameLocks noGrp="1"/>
          </p:cNvGraphicFramePr>
          <p:nvPr/>
        </p:nvGraphicFramePr>
        <p:xfrm>
          <a:off x="285750" y="2143125"/>
          <a:ext cx="8501063" cy="4256090"/>
        </p:xfrm>
        <a:graphic>
          <a:graphicData uri="http://schemas.openxmlformats.org/drawingml/2006/table">
            <a:tbl>
              <a:tblPr/>
              <a:tblGrid>
                <a:gridCol w="3857625"/>
                <a:gridCol w="1714500"/>
                <a:gridCol w="1500188"/>
                <a:gridCol w="1428750"/>
              </a:tblGrid>
              <a:tr h="696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ИТОГО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1442,7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894,4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821,0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26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50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805,7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804,2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731,1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547,7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93,7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6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57188"/>
            <a:ext cx="8382000" cy="140493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Объем межбюджетных трансфертов бюджета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муниципального образования «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Рыбино-Будский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сельсовет» 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Обоянского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района Курской области в 2021-2023 гг.</a:t>
            </a:r>
          </a:p>
        </p:txBody>
      </p:sp>
      <p:sp>
        <p:nvSpPr>
          <p:cNvPr id="20526" name="Text Box 75"/>
          <p:cNvSpPr txBox="1">
            <a:spLocks noChangeArrowheads="1"/>
          </p:cNvSpPr>
          <p:nvPr/>
        </p:nvSpPr>
        <p:spPr bwMode="auto">
          <a:xfrm>
            <a:off x="7451725" y="1773238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583F822-1380-4FBB-A0EC-49522E354F8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571440" y="243245"/>
            <a:ext cx="8343960" cy="1477328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Рыбино-Будский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сельсовет»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</a:t>
            </a:r>
          </a:p>
          <a:p>
            <a:pPr algn="ctr" eaLnBrk="1" hangingPunct="1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и 2023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                                                                                                              </a:t>
            </a:r>
            <a:r>
              <a:rPr lang="ru-RU" sz="1400" dirty="0">
                <a:solidFill>
                  <a:schemeClr val="bg1"/>
                </a:solidFill>
                <a:cs typeface="Arial" pitchFamily="34" charset="0"/>
              </a:rPr>
              <a:t>(тыс. руб.)</a:t>
            </a:r>
          </a:p>
        </p:txBody>
      </p:sp>
      <p:graphicFrame>
        <p:nvGraphicFramePr>
          <p:cNvPr id="99596" name="Group 1292"/>
          <p:cNvGraphicFramePr>
            <a:graphicFrameLocks noGrp="1"/>
          </p:cNvGraphicFramePr>
          <p:nvPr/>
        </p:nvGraphicFramePr>
        <p:xfrm>
          <a:off x="533401" y="1898343"/>
          <a:ext cx="8305799" cy="456103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885313"/>
                <a:gridCol w="1186322"/>
                <a:gridCol w="1117082"/>
                <a:gridCol w="1117082"/>
              </a:tblGrid>
              <a:tr h="48491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доходов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 на 2021 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Плановый период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8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2022г.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2023г.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31089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</a:rPr>
                        <a:t>Налоговые и неналоговые 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3198,3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7177,5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7184,5</a:t>
                      </a:r>
                    </a:p>
                  </a:txBody>
                  <a:tcPr marT="45714" marB="45714" anchor="b" horzOverflow="overflow"/>
                </a:tc>
              </a:tr>
              <a:tr h="285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</a:rPr>
                        <a:t>Налог на доходы физических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182,5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189,4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196,4</a:t>
                      </a:r>
                    </a:p>
                  </a:txBody>
                  <a:tcPr marT="45714" marB="45714" anchor="b" horzOverflow="overflow"/>
                </a:tc>
              </a:tr>
              <a:tr h="285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</a:rPr>
                        <a:t>Налог на имущество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93,9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93,9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93,9</a:t>
                      </a:r>
                    </a:p>
                  </a:txBody>
                  <a:tcPr marT="45714" marB="45714" anchor="b" horzOverflow="overflow"/>
                </a:tc>
              </a:tr>
              <a:tr h="285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1439,2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1439,2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1439,2</a:t>
                      </a:r>
                    </a:p>
                  </a:txBody>
                  <a:tcPr marT="45714" marB="45714" anchor="b" horzOverflow="overflow"/>
                </a:tc>
              </a:tr>
              <a:tr h="285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</a:rPr>
                        <a:t>Доходы от использования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5455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5455</a:t>
                      </a:r>
                    </a:p>
                  </a:txBody>
                  <a:tcPr marT="45714" marB="45714" anchor="b" horzOverflow="overflow"/>
                </a:tc>
              </a:tr>
              <a:tr h="285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</a:rPr>
                        <a:t>Прочие неналоговые доходы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72415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+mn-lt"/>
                          <a:cs typeface="+mn-cs"/>
                        </a:rPr>
                        <a:t>Безвозмездные  поступления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1442,7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894,4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824,9</a:t>
                      </a:r>
                    </a:p>
                  </a:txBody>
                  <a:tcPr marT="45714" marB="45714" anchor="b" horzOverflow="overflow"/>
                </a:tc>
              </a:tr>
              <a:tr h="118186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ВСЕГО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3198,3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8071,9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8009,4</a:t>
                      </a:r>
                    </a:p>
                  </a:txBody>
                  <a:tcPr marT="45714" marB="45714" anchor="b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образования «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Рыбино-Будский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сельсовет» 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на 2021 год</a:t>
            </a:r>
            <a:endParaRPr lang="ru-RU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0143"/>
            <a:ext cx="84249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КАК КЛАССИФИЦИРУЮТСЯ РАСХОДЫ БЮДЖЕТА?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95288" y="1052513"/>
            <a:ext cx="828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500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68313" y="2089150"/>
            <a:ext cx="8207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400"/>
              <a:t> </a:t>
            </a:r>
            <a:r>
              <a:rPr lang="ru-RU" sz="1200"/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40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43325" y="3703638"/>
            <a:ext cx="1657350" cy="13811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/>
              <a:t>Классификация расходов </a:t>
            </a:r>
          </a:p>
          <a:p>
            <a:pPr>
              <a:defRPr/>
            </a:pPr>
            <a:r>
              <a:rPr lang="ru-RU" sz="1400" dirty="0"/>
              <a:t>по признакам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124075" y="4151313"/>
            <a:ext cx="1581150" cy="485775"/>
          </a:xfrm>
          <a:prstGeom prst="leftArrow">
            <a:avLst>
              <a:gd name="adj1" fmla="val 50000"/>
              <a:gd name="adj2" fmla="val 323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Функциональная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430838" y="4151313"/>
            <a:ext cx="1620837" cy="485775"/>
          </a:xfrm>
          <a:prstGeom prst="rightArrow">
            <a:avLst>
              <a:gd name="adj1" fmla="val 50000"/>
              <a:gd name="adj2" fmla="val 2707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Ведомственная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23850" y="3648075"/>
            <a:ext cx="1800225" cy="265271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051675" y="3684588"/>
            <a:ext cx="1819275" cy="2616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238500" y="5194300"/>
            <a:ext cx="2592388" cy="36036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Экономическая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243138" y="5643563"/>
            <a:ext cx="4705350" cy="6572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28600"/>
            <a:ext cx="8786874" cy="64865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692275" y="4652963"/>
            <a:ext cx="12239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4787900" y="4652963"/>
            <a:ext cx="12239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7596188" y="4652963"/>
            <a:ext cx="1152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7488238" y="4652963"/>
            <a:ext cx="16557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0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7" name="Прямоугольник 6"/>
          <p:cNvSpPr>
            <a:spLocks noChangeArrowheads="1"/>
          </p:cNvSpPr>
          <p:nvPr/>
        </p:nvSpPr>
        <p:spPr bwMode="auto">
          <a:xfrm>
            <a:off x="4356100" y="333375"/>
            <a:ext cx="1582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8" name="Прямоугольник 7"/>
          <p:cNvSpPr>
            <a:spLocks noChangeArrowheads="1"/>
          </p:cNvSpPr>
          <p:nvPr/>
        </p:nvSpPr>
        <p:spPr bwMode="auto">
          <a:xfrm>
            <a:off x="1547813" y="4724400"/>
            <a:ext cx="1584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9" name="Прямоугольник 11"/>
          <p:cNvSpPr>
            <a:spLocks noChangeArrowheads="1"/>
          </p:cNvSpPr>
          <p:nvPr/>
        </p:nvSpPr>
        <p:spPr bwMode="auto">
          <a:xfrm>
            <a:off x="250825" y="2743200"/>
            <a:ext cx="1655763" cy="541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4" name="Прямоугольник 8"/>
          <p:cNvSpPr>
            <a:spLocks noChangeArrowheads="1"/>
          </p:cNvSpPr>
          <p:nvPr/>
        </p:nvSpPr>
        <p:spPr bwMode="auto">
          <a:xfrm>
            <a:off x="323850" y="2924175"/>
            <a:ext cx="16557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  </a:t>
            </a: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9324,7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1" name="Прямоугольник 12"/>
          <p:cNvSpPr>
            <a:spLocks noChangeArrowheads="1"/>
          </p:cNvSpPr>
          <p:nvPr/>
        </p:nvSpPr>
        <p:spPr bwMode="auto">
          <a:xfrm flipV="1">
            <a:off x="3059113" y="2743200"/>
            <a:ext cx="1728787" cy="541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6" name="Прямоугольник 9"/>
          <p:cNvSpPr>
            <a:spLocks noChangeArrowheads="1"/>
          </p:cNvSpPr>
          <p:nvPr/>
        </p:nvSpPr>
        <p:spPr bwMode="auto">
          <a:xfrm>
            <a:off x="3276600" y="2743201"/>
            <a:ext cx="15827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8071,9</a:t>
            </a:r>
            <a:endParaRPr lang="ru-RU" altLang="en-US" dirty="0">
              <a:solidFill>
                <a:srgbClr val="658B60"/>
              </a:solidFill>
              <a:latin typeface="Arial Black" pitchFamily="34" charset="0"/>
            </a:endParaRPr>
          </a:p>
        </p:txBody>
      </p:sp>
      <p:sp>
        <p:nvSpPr>
          <p:cNvPr id="25613" name="Прямоугольник 13"/>
          <p:cNvSpPr>
            <a:spLocks noChangeArrowheads="1"/>
          </p:cNvSpPr>
          <p:nvPr/>
        </p:nvSpPr>
        <p:spPr bwMode="auto">
          <a:xfrm flipV="1">
            <a:off x="5795963" y="2743197"/>
            <a:ext cx="1944687" cy="53340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8" name="Прямоугольник 10"/>
          <p:cNvSpPr>
            <a:spLocks noChangeArrowheads="1"/>
          </p:cNvSpPr>
          <p:nvPr/>
        </p:nvSpPr>
        <p:spPr bwMode="auto">
          <a:xfrm>
            <a:off x="6011863" y="2924175"/>
            <a:ext cx="1584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8009,4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5" name="TextBox 18"/>
          <p:cNvSpPr txBox="1">
            <a:spLocks noChangeArrowheads="1"/>
          </p:cNvSpPr>
          <p:nvPr/>
        </p:nvSpPr>
        <p:spPr bwMode="auto">
          <a:xfrm rot="1224130" flipH="1">
            <a:off x="634074" y="4086782"/>
            <a:ext cx="763587" cy="277812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5616" name="TextBox 24"/>
          <p:cNvSpPr txBox="1">
            <a:spLocks noChangeArrowheads="1"/>
          </p:cNvSpPr>
          <p:nvPr/>
        </p:nvSpPr>
        <p:spPr bwMode="auto">
          <a:xfrm rot="1224130" flipH="1">
            <a:off x="6196397" y="4163032"/>
            <a:ext cx="763587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1521" name="TextBox 14"/>
          <p:cNvSpPr txBox="1">
            <a:spLocks noChangeArrowheads="1"/>
          </p:cNvSpPr>
          <p:nvPr/>
        </p:nvSpPr>
        <p:spPr bwMode="auto">
          <a:xfrm rot="1224130" flipH="1">
            <a:off x="404306" y="3939552"/>
            <a:ext cx="1336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21</a:t>
            </a:r>
            <a:endParaRPr lang="ru-RU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18" name="TextBox 23"/>
          <p:cNvSpPr txBox="1">
            <a:spLocks noChangeArrowheads="1"/>
          </p:cNvSpPr>
          <p:nvPr/>
        </p:nvSpPr>
        <p:spPr bwMode="auto">
          <a:xfrm rot="1224130" flipH="1">
            <a:off x="3376946" y="4010908"/>
            <a:ext cx="765175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1523" name="TextBox 25"/>
          <p:cNvSpPr txBox="1">
            <a:spLocks noChangeArrowheads="1"/>
          </p:cNvSpPr>
          <p:nvPr/>
        </p:nvSpPr>
        <p:spPr bwMode="auto">
          <a:xfrm rot="1224130" flipH="1">
            <a:off x="6023572" y="3986551"/>
            <a:ext cx="12754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23</a:t>
            </a:r>
            <a:endParaRPr lang="ru-RU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24" name="TextBox 26"/>
          <p:cNvSpPr txBox="1">
            <a:spLocks noChangeArrowheads="1"/>
          </p:cNvSpPr>
          <p:nvPr/>
        </p:nvSpPr>
        <p:spPr bwMode="auto">
          <a:xfrm rot="1224130" flipH="1">
            <a:off x="3266961" y="3916021"/>
            <a:ext cx="12572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22</a:t>
            </a:r>
            <a:endParaRPr lang="ru-RU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21" name="Прямоугольник 20"/>
          <p:cNvSpPr>
            <a:spLocks noChangeArrowheads="1"/>
          </p:cNvSpPr>
          <p:nvPr/>
        </p:nvSpPr>
        <p:spPr bwMode="auto">
          <a:xfrm>
            <a:off x="304800" y="5257800"/>
            <a:ext cx="1674813" cy="403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9324,7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2" name="Прямоугольник 21"/>
          <p:cNvSpPr>
            <a:spLocks noChangeArrowheads="1"/>
          </p:cNvSpPr>
          <p:nvPr/>
        </p:nvSpPr>
        <p:spPr bwMode="auto">
          <a:xfrm>
            <a:off x="3276600" y="5373688"/>
            <a:ext cx="1439863" cy="26511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3" name="Прямоугольник 22"/>
          <p:cNvSpPr>
            <a:spLocks noChangeArrowheads="1"/>
          </p:cNvSpPr>
          <p:nvPr/>
        </p:nvSpPr>
        <p:spPr bwMode="auto">
          <a:xfrm>
            <a:off x="5940425" y="5373688"/>
            <a:ext cx="1439863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4" name="Прямоугольник 25"/>
          <p:cNvSpPr>
            <a:spLocks noChangeArrowheads="1"/>
          </p:cNvSpPr>
          <p:nvPr/>
        </p:nvSpPr>
        <p:spPr bwMode="auto">
          <a:xfrm>
            <a:off x="3132138" y="5257800"/>
            <a:ext cx="1744662" cy="403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8071,9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5" name="Прямоугольник 26"/>
          <p:cNvSpPr>
            <a:spLocks noChangeArrowheads="1"/>
          </p:cNvSpPr>
          <p:nvPr/>
        </p:nvSpPr>
        <p:spPr bwMode="auto">
          <a:xfrm>
            <a:off x="5867400" y="5257800"/>
            <a:ext cx="1800225" cy="403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8009,4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6" name="Скругленный прямоугольник 28"/>
          <p:cNvSpPr>
            <a:spLocks noChangeArrowheads="1"/>
          </p:cNvSpPr>
          <p:nvPr/>
        </p:nvSpPr>
        <p:spPr bwMode="auto">
          <a:xfrm>
            <a:off x="1979613" y="3733800"/>
            <a:ext cx="1152525" cy="5588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7" name="Скругленный прямоугольник 31"/>
          <p:cNvSpPr>
            <a:spLocks noChangeArrowheads="1"/>
          </p:cNvSpPr>
          <p:nvPr/>
        </p:nvSpPr>
        <p:spPr bwMode="auto">
          <a:xfrm>
            <a:off x="4787900" y="3733800"/>
            <a:ext cx="1152525" cy="5588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8" name="Скругленный прямоугольник 32"/>
          <p:cNvSpPr>
            <a:spLocks noChangeArrowheads="1"/>
          </p:cNvSpPr>
          <p:nvPr/>
        </p:nvSpPr>
        <p:spPr bwMode="auto">
          <a:xfrm>
            <a:off x="7524750" y="3733800"/>
            <a:ext cx="1152525" cy="5588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7400" y="304800"/>
            <a:ext cx="6934200" cy="86177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бюджета </a:t>
            </a:r>
            <a:r>
              <a:rPr lang="ru-RU" sz="16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Рыбино-Будского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сельсовета </a:t>
            </a:r>
            <a:r>
              <a:rPr lang="ru-RU" sz="160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Обоянского</a:t>
            </a:r>
            <a: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района Курской области </a:t>
            </a:r>
            <a:b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в рамках программ в 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2021– 2023 </a:t>
            </a:r>
            <a: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годах, тыс.рублей</a:t>
            </a:r>
            <a:endParaRPr lang="ru-RU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  <p:graphicFrame>
        <p:nvGraphicFramePr>
          <p:cNvPr id="4" name="Group 83"/>
          <p:cNvGraphicFramePr>
            <a:graphicFrameLocks noGrp="1"/>
          </p:cNvGraphicFramePr>
          <p:nvPr/>
        </p:nvGraphicFramePr>
        <p:xfrm>
          <a:off x="228600" y="1371600"/>
          <a:ext cx="8686800" cy="5463291"/>
        </p:xfrm>
        <a:graphic>
          <a:graphicData uri="http://schemas.openxmlformats.org/drawingml/2006/table">
            <a:tbl>
              <a:tblPr/>
              <a:tblGrid>
                <a:gridCol w="5181602"/>
                <a:gridCol w="1066800"/>
                <a:gridCol w="1371600"/>
                <a:gridCol w="1066798"/>
              </a:tblGrid>
              <a:tr h="7775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Рыбино-Будского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сельсовета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5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3223,8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3223,8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5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«Профилактика наркомании и медико-социальная реабилитация больных наркоманией в </a:t>
                      </a:r>
                      <a:r>
                        <a:rPr kumimoji="0" lang="ru-RU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Рыбино-Будском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сельсовете </a:t>
                      </a:r>
                      <a:r>
                        <a:rPr kumimoji="0" lang="ru-RU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Обоянского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Курской области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1,0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1,0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1,0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5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малого и среднего предпринимательства"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1,0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1,0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1,0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муниципальной службы"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1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"Защита населения и территории от чрезвычайных ситуаций, обеспечение пожарной безопасности и безопасности людей на водных объектах"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1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«Энергосбережение и повышение энергетической эффективности в муниципальном образовании "</a:t>
                      </a:r>
                      <a:r>
                        <a:rPr kumimoji="0" lang="ru-RU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Рыбино-Будский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сельсовет" </a:t>
                      </a:r>
                      <a:r>
                        <a:rPr kumimoji="0" lang="ru-RU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Обоянского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Курской области"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1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"Обеспечение доступным и комфортным жильем и коммунальными услугами граждан в муниципальном образовании "</a:t>
                      </a:r>
                      <a:r>
                        <a:rPr kumimoji="0" lang="ru-RU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Рыбино-Будский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сельсовет" </a:t>
                      </a:r>
                      <a:r>
                        <a:rPr kumimoji="0" lang="ru-RU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Обоянского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8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 "Развитие культуры"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2269,8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2269,8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2269,8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7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"Социальная поддержка граждан в муниципальном образовании"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488,0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488,00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488,0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0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«Повышение эффективности работы с молодежью, организация отдыха и оздоровления детей, молодежи, развитие физической культуры и спорта»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913" name="Picture 1" descr="C:\Users\Марина\Desktop\справки по доходам\i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1524001" cy="1074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228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Уважаемые жители </a:t>
            </a:r>
            <a:r>
              <a:rPr lang="ru-RU" b="1" dirty="0" err="1" smtClean="0">
                <a:solidFill>
                  <a:schemeClr val="bg1"/>
                </a:solidFill>
              </a:rPr>
              <a:t>Рыбино-Будского</a:t>
            </a:r>
            <a:r>
              <a:rPr lang="ru-RU" b="1" dirty="0" smtClean="0">
                <a:solidFill>
                  <a:schemeClr val="bg1"/>
                </a:solidFill>
              </a:rPr>
              <a:t> сельсовета </a:t>
            </a:r>
            <a:r>
              <a:rPr lang="ru-RU" b="1" dirty="0" err="1" smtClean="0">
                <a:solidFill>
                  <a:schemeClr val="bg1"/>
                </a:solidFill>
              </a:rPr>
              <a:t>Обоянского</a:t>
            </a:r>
            <a:r>
              <a:rPr lang="ru-RU" b="1" dirty="0" smtClean="0">
                <a:solidFill>
                  <a:schemeClr val="bg1"/>
                </a:solidFill>
              </a:rPr>
              <a:t> района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Курской области 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990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Вашему вниманию представлен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БЮДЖЕТ ДЛЯ ГРАЖДАН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676401"/>
            <a:ext cx="8382000" cy="313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«Бюджет для граждан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познакомит вас с положениями проекта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бюджета муниципального образования «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</a:rPr>
              <a:t>Рыбино-Будский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 сельсовет»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</a:rPr>
              <a:t>Обоянского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 района Курской области на 2021 год и плановый период 2022 и 2023годов.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муниципального образования затрагивает интересы каждого жителя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Рыбино-Будского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сельсовета. Мы постарались в доступной и понятной форме для граждан, показать основные показатели бюджета муниципального образования «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Рыбино-Будский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сельсовет».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финансов 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Рыбино-Будском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сельсовете.</a:t>
            </a:r>
          </a:p>
          <a:p>
            <a:pPr algn="just"/>
            <a:endParaRPr lang="ru-RU" sz="1600" dirty="0" smtClean="0">
              <a:solidFill>
                <a:schemeClr val="bg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Рыбино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Будского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сельсовета                                                     С.Н.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Хайлова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24013" y="228600"/>
            <a:ext cx="7519987" cy="7429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C000"/>
                </a:solidFill>
              </a:rPr>
              <a:t>Динамика расходов бюджета </a:t>
            </a:r>
            <a:r>
              <a:rPr lang="ru-RU" sz="2400" b="1" dirty="0" err="1" smtClean="0">
                <a:solidFill>
                  <a:srgbClr val="FFC000"/>
                </a:solidFill>
              </a:rPr>
              <a:t>Рыбино-Будского</a:t>
            </a:r>
            <a:r>
              <a:rPr lang="ru-RU" sz="2400" b="1" dirty="0" smtClean="0">
                <a:solidFill>
                  <a:srgbClr val="FFC000"/>
                </a:solidFill>
              </a:rPr>
              <a:t> сельсовета </a:t>
            </a:r>
            <a:r>
              <a:rPr lang="ru-RU" sz="2400" b="1" dirty="0" err="1" smtClean="0">
                <a:solidFill>
                  <a:srgbClr val="FFC000"/>
                </a:solidFill>
              </a:rPr>
              <a:t>Обоянского</a:t>
            </a:r>
            <a:r>
              <a:rPr lang="ru-RU" sz="2400" b="1" dirty="0" smtClean="0">
                <a:solidFill>
                  <a:srgbClr val="FFC000"/>
                </a:solidFill>
              </a:rPr>
              <a:t> района Курской области </a:t>
            </a:r>
          </a:p>
        </p:txBody>
      </p:sp>
      <p:graphicFrame>
        <p:nvGraphicFramePr>
          <p:cNvPr id="14339" name="Object 7"/>
          <p:cNvGraphicFramePr>
            <a:graphicFrameLocks noGrp="1" noChangeAspect="1"/>
          </p:cNvGraphicFramePr>
          <p:nvPr>
            <p:ph idx="4294967295"/>
          </p:nvPr>
        </p:nvGraphicFramePr>
        <p:xfrm>
          <a:off x="700088" y="1771650"/>
          <a:ext cx="7148512" cy="3629025"/>
        </p:xfrm>
        <a:graphic>
          <a:graphicData uri="http://schemas.openxmlformats.org/presentationml/2006/ole">
            <p:oleObj spid="_x0000_s14339" name="Worksheet" r:id="rId3" imgW="3771721" imgH="1914460" progId="Excel.Sheet.8">
              <p:embed/>
            </p:oleObj>
          </a:graphicData>
        </a:graphic>
      </p:graphicFrame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914400" y="1143000"/>
            <a:ext cx="971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</a:rPr>
              <a:t>(тыс.руб.)</a:t>
            </a:r>
          </a:p>
        </p:txBody>
      </p:sp>
      <p:pic>
        <p:nvPicPr>
          <p:cNvPr id="5" name="Picture 5" descr="C:\Users\Марина\Desktop\справки по доходам\94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990600"/>
            <a:ext cx="1676400" cy="1480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250825" y="2636838"/>
            <a:ext cx="8496300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algn="ctr" eaLnBrk="1" hangingPunct="1">
              <a:defRPr/>
            </a:pPr>
            <a:r>
              <a:rPr lang="ru-RU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</a:t>
            </a:r>
            <a:r>
              <a:rPr lang="ru-RU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Администрацией </a:t>
            </a:r>
            <a:r>
              <a:rPr lang="ru-RU" alt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Рыбино-Будского</a:t>
            </a:r>
            <a:r>
              <a:rPr lang="ru-RU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сельсовета </a:t>
            </a:r>
            <a:r>
              <a:rPr lang="ru-RU" alt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Обоянского</a:t>
            </a:r>
            <a:r>
              <a:rPr lang="ru-RU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района Курской области 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algn="ctr" eaLnBrk="1" hangingPunct="1">
              <a:defRPr/>
            </a:pPr>
            <a:endParaRPr lang="ru-RU" altLang="en-US" sz="2400" b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 eaLnBrk="1" hangingPunct="1">
              <a:defRPr/>
            </a:pPr>
            <a:endParaRPr lang="ru-RU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306230, Курская область, </a:t>
            </a:r>
            <a:r>
              <a:rPr lang="ru-RU" alt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Обоянский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район, сл. </a:t>
            </a:r>
            <a:r>
              <a:rPr lang="ru-RU" alt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Рыбинские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Буды , </a:t>
            </a:r>
            <a:r>
              <a:rPr lang="ru-RU" alt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ул.Карачевка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32 </a:t>
            </a:r>
            <a:endParaRPr lang="ru-RU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(47141) 2-52-74, </a:t>
            </a:r>
            <a:endParaRPr lang="ru-RU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электронной </a:t>
            </a:r>
            <a:r>
              <a:rPr lang="ru-RU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почты:</a:t>
            </a:r>
            <a:r>
              <a:rPr lang="en-US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r/rybinskiebudy@mail.ru</a:t>
            </a:r>
            <a:endParaRPr lang="ru-RU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2833" y="500042"/>
            <a:ext cx="8555447" cy="107157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1557338"/>
            <a:ext cx="8699500" cy="554037"/>
            <a:chOff x="0" y="0"/>
            <a:chExt cx="5480" cy="349"/>
          </a:xfrm>
        </p:grpSpPr>
        <p:pic>
          <p:nvPicPr>
            <p:cNvPr id="6160" name="Скругленный прямоугольник 7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1" name="Text Box 4"/>
            <p:cNvSpPr txBox="1">
              <a:spLocks noChangeArrowheads="1"/>
            </p:cNvSpPr>
            <p:nvPr/>
          </p:nvSpPr>
          <p:spPr bwMode="auto">
            <a:xfrm>
              <a:off x="30" y="28"/>
              <a:ext cx="5424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400" b="1">
                  <a:solidFill>
                    <a:srgbClr val="343437"/>
                  </a:solidFill>
                  <a:latin typeface="Constantia" pitchFamily="18" charset="0"/>
                </a:rPr>
                <a:t>БЮДЖЕТ – ЭТО ПЛАН ДОХОДОВ И РАСХОДОВ 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79388" y="836613"/>
            <a:ext cx="8772525" cy="701675"/>
            <a:chOff x="0" y="0"/>
            <a:chExt cx="5526" cy="442"/>
          </a:xfrm>
        </p:grpSpPr>
        <p:pic>
          <p:nvPicPr>
            <p:cNvPr id="6158" name="Скругленный прямоугольник 8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Text Box 7"/>
            <p:cNvSpPr txBox="1">
              <a:spLocks noChangeArrowheads="1"/>
            </p:cNvSpPr>
            <p:nvPr/>
          </p:nvSpPr>
          <p:spPr bwMode="auto">
            <a:xfrm>
              <a:off x="34" y="33"/>
              <a:ext cx="546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B48200"/>
                  </a:solidFill>
                  <a:latin typeface="Constantia" pitchFamily="18" charset="0"/>
                </a:rPr>
                <a:t>Со старонормандского bougette — кошелѐк, сумка, кожаный мешок, мешок с деньгами 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79388" y="2205038"/>
            <a:ext cx="8845550" cy="2865437"/>
            <a:chOff x="0" y="0"/>
            <a:chExt cx="5572" cy="1805"/>
          </a:xfrm>
        </p:grpSpPr>
        <p:pic>
          <p:nvPicPr>
            <p:cNvPr id="6156" name="Скругленный прямоугольник 9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Text Box 10"/>
            <p:cNvSpPr txBox="1">
              <a:spLocks noChangeArrowheads="1"/>
            </p:cNvSpPr>
            <p:nvPr/>
          </p:nvSpPr>
          <p:spPr bwMode="auto">
            <a:xfrm>
              <a:off x="79" y="77"/>
              <a:ext cx="5418" cy="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Каждый житель </a:t>
              </a:r>
              <a:r>
                <a:rPr lang="ru-RU" altLang="ru-RU" sz="2000" dirty="0" err="1" smtClean="0">
                  <a:solidFill>
                    <a:srgbClr val="343437"/>
                  </a:solidFill>
                  <a:latin typeface="Constantia" pitchFamily="18" charset="0"/>
                </a:rPr>
                <a:t>Рыбино-Будского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 сельсовета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Государство расходует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поступившие доходы для выполнения своих функций и предоставление общественных (муниципальных) услуг: образование,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культура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19075" y="5126038"/>
            <a:ext cx="8772525" cy="1609725"/>
            <a:chOff x="0" y="0"/>
            <a:chExt cx="5526" cy="1014"/>
          </a:xfrm>
        </p:grpSpPr>
        <p:pic>
          <p:nvPicPr>
            <p:cNvPr id="6154" name="Скругленный прямоугольник 10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 Box 13"/>
            <p:cNvSpPr txBox="1">
              <a:spLocks noChangeArrowheads="1"/>
            </p:cNvSpPr>
            <p:nvPr/>
          </p:nvSpPr>
          <p:spPr bwMode="auto">
            <a:xfrm>
              <a:off x="52" y="52"/>
              <a:ext cx="5425" cy="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Граждане — и как налогоплательщики, и как потребители общественных услуг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979613" y="188913"/>
            <a:ext cx="4808537" cy="658812"/>
            <a:chOff x="0" y="0"/>
            <a:chExt cx="3029" cy="415"/>
          </a:xfrm>
        </p:grpSpPr>
        <p:pic>
          <p:nvPicPr>
            <p:cNvPr id="6152" name="Скругленный прямоугольник 1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800" b="1">
                  <a:solidFill>
                    <a:srgbClr val="343437"/>
                  </a:solidFill>
                  <a:latin typeface="Constantia" pitchFamily="18" charset="0"/>
                </a:rPr>
                <a:t>Что такое бюджет?</a:t>
              </a:r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2268538" y="188913"/>
            <a:ext cx="4806950" cy="658812"/>
            <a:chOff x="0" y="0"/>
            <a:chExt cx="3029" cy="415"/>
          </a:xfrm>
        </p:grpSpPr>
        <p:pic>
          <p:nvPicPr>
            <p:cNvPr id="7193" name="Скругленный прямоугольник 1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  <p:grpSp>
        <p:nvGrpSpPr>
          <p:cNvPr id="18" name="Блок-схема: альтернативный процесс 5"/>
          <p:cNvGrpSpPr>
            <a:grpSpLocks/>
          </p:cNvGrpSpPr>
          <p:nvPr/>
        </p:nvGrpSpPr>
        <p:grpSpPr bwMode="auto">
          <a:xfrm>
            <a:off x="987425" y="1641475"/>
            <a:ext cx="7113588" cy="635000"/>
            <a:chOff x="123" y="588"/>
            <a:chExt cx="5345" cy="672"/>
          </a:xfrm>
        </p:grpSpPr>
        <p:pic>
          <p:nvPicPr>
            <p:cNvPr id="7191" name="Блок-схема: альтернативный процесс 5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588"/>
              <a:ext cx="5345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90" y="637"/>
              <a:ext cx="5214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Бюджетная система Российской Федерации</a:t>
              </a:r>
            </a:p>
          </p:txBody>
        </p:sp>
      </p:grp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411413" y="260350"/>
            <a:ext cx="4595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БЮДЖЕТНАЯ  СИСТЕМА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95288" y="936625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ЭТО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682625" y="2852738"/>
            <a:ext cx="1512888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Федеральный бюджет</a:t>
            </a:r>
          </a:p>
        </p:txBody>
      </p:sp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684213" y="4146550"/>
            <a:ext cx="1943100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государственных внебюджетных фондов РФ</a:t>
            </a:r>
          </a:p>
        </p:txBody>
      </p:sp>
      <p:sp>
        <p:nvSpPr>
          <p:cNvPr id="3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2852738"/>
            <a:ext cx="1584325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субъектов РФ</a:t>
            </a:r>
          </a:p>
        </p:txBody>
      </p:sp>
      <p:sp>
        <p:nvSpPr>
          <p:cNvPr id="4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4146550"/>
            <a:ext cx="2017713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территориальных государственных внебюджетных фондов</a:t>
            </a:r>
          </a:p>
        </p:txBody>
      </p:sp>
      <p:sp>
        <p:nvSpPr>
          <p:cNvPr id="5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2852738"/>
            <a:ext cx="3671887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Местные Бюджеты</a:t>
            </a: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 rot="21600000">
            <a:off x="2301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7" name="Стрелка вниз 13"/>
          <p:cNvSpPr>
            <a:spLocks noChangeArrowheads="1"/>
          </p:cNvSpPr>
          <p:nvPr/>
        </p:nvSpPr>
        <p:spPr bwMode="auto">
          <a:xfrm rot="24300000">
            <a:off x="1547813" y="2286000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" name="Стрелка вниз 13"/>
          <p:cNvSpPr>
            <a:spLocks noChangeArrowheads="1"/>
          </p:cNvSpPr>
          <p:nvPr/>
        </p:nvSpPr>
        <p:spPr bwMode="auto">
          <a:xfrm rot="18900000">
            <a:off x="6526213" y="2276475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Стрелка вниз 13"/>
          <p:cNvSpPr>
            <a:spLocks noChangeArrowheads="1"/>
          </p:cNvSpPr>
          <p:nvPr/>
        </p:nvSpPr>
        <p:spPr bwMode="auto">
          <a:xfrm rot="21600000">
            <a:off x="6732588" y="3500438"/>
            <a:ext cx="431800" cy="2016125"/>
          </a:xfrm>
          <a:prstGeom prst="downArrow">
            <a:avLst>
              <a:gd name="adj1" fmla="val 40667"/>
              <a:gd name="adj2" fmla="val 6886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0" name="Стрелка вниз 13"/>
          <p:cNvSpPr>
            <a:spLocks noChangeArrowheads="1"/>
          </p:cNvSpPr>
          <p:nvPr/>
        </p:nvSpPr>
        <p:spPr bwMode="auto">
          <a:xfrm rot="21600000">
            <a:off x="774065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4508500"/>
            <a:ext cx="1655762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муниципальных районов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7307263" y="4508500"/>
            <a:ext cx="1296987" cy="71913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поселений</a:t>
            </a:r>
          </a:p>
        </p:txBody>
      </p:sp>
      <p:sp>
        <p:nvSpPr>
          <p:cNvPr id="13" name="Скругленный прямоугольник 18"/>
          <p:cNvSpPr>
            <a:spLocks noChangeArrowheads="1"/>
          </p:cNvSpPr>
          <p:nvPr/>
        </p:nvSpPr>
        <p:spPr bwMode="auto">
          <a:xfrm>
            <a:off x="6226175" y="5588000"/>
            <a:ext cx="1441450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городских округов</a:t>
            </a:r>
          </a:p>
        </p:txBody>
      </p:sp>
      <p:sp>
        <p:nvSpPr>
          <p:cNvPr id="15" name="Стрелка вниз 13"/>
          <p:cNvSpPr>
            <a:spLocks noChangeArrowheads="1"/>
          </p:cNvSpPr>
          <p:nvPr/>
        </p:nvSpPr>
        <p:spPr bwMode="auto">
          <a:xfrm rot="21600000">
            <a:off x="565150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6" name="Стрелка вниз 13"/>
          <p:cNvSpPr>
            <a:spLocks noChangeArrowheads="1"/>
          </p:cNvSpPr>
          <p:nvPr/>
        </p:nvSpPr>
        <p:spPr bwMode="auto">
          <a:xfrm rot="21600000">
            <a:off x="3421063" y="2347913"/>
            <a:ext cx="287337" cy="431800"/>
          </a:xfrm>
          <a:prstGeom prst="downArrow">
            <a:avLst>
              <a:gd name="adj1" fmla="val 43852"/>
              <a:gd name="adj2" fmla="val 79487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7" name="Стрелка вниз 13"/>
          <p:cNvSpPr>
            <a:spLocks noChangeArrowheads="1"/>
          </p:cNvSpPr>
          <p:nvPr/>
        </p:nvSpPr>
        <p:spPr bwMode="auto">
          <a:xfrm rot="21600000">
            <a:off x="4460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476250"/>
            <a:ext cx="7918450" cy="854075"/>
            <a:chOff x="0" y="0"/>
            <a:chExt cx="5564" cy="538"/>
          </a:xfrm>
        </p:grpSpPr>
        <p:pic>
          <p:nvPicPr>
            <p:cNvPr id="9249" name="Скругленный прямоугольник 3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rgbClr val="660033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9219" name="TextBox 12"/>
          <p:cNvSpPr txBox="1">
            <a:spLocks noChangeArrowheads="1"/>
          </p:cNvSpPr>
          <p:nvPr/>
        </p:nvSpPr>
        <p:spPr bwMode="auto">
          <a:xfrm>
            <a:off x="395288" y="1341438"/>
            <a:ext cx="28082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663300"/>
                </a:solidFill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ДОХОДАМИ БЮДЖЕТА</a:t>
            </a:r>
          </a:p>
        </p:txBody>
      </p:sp>
      <p:sp>
        <p:nvSpPr>
          <p:cNvPr id="9220" name="Стрелка вниз 13"/>
          <p:cNvSpPr>
            <a:spLocks noChangeArrowheads="1"/>
          </p:cNvSpPr>
          <p:nvPr/>
        </p:nvSpPr>
        <p:spPr bwMode="auto">
          <a:xfrm rot="2358155">
            <a:off x="684213" y="2420938"/>
            <a:ext cx="223837" cy="80962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1" name="Стрелка вниз 14"/>
          <p:cNvSpPr>
            <a:spLocks noChangeArrowheads="1"/>
          </p:cNvSpPr>
          <p:nvPr/>
        </p:nvSpPr>
        <p:spPr bwMode="auto">
          <a:xfrm rot="-2450574">
            <a:off x="2916238" y="2276475"/>
            <a:ext cx="223837" cy="100647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2" name="Стрелка вниз 15"/>
          <p:cNvSpPr>
            <a:spLocks noChangeArrowheads="1"/>
          </p:cNvSpPr>
          <p:nvPr/>
        </p:nvSpPr>
        <p:spPr bwMode="auto">
          <a:xfrm rot="-491821">
            <a:off x="2045488" y="2512938"/>
            <a:ext cx="223838" cy="65087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3" name="Скругленный прямоугольник 16"/>
          <p:cNvSpPr>
            <a:spLocks noChangeArrowheads="1"/>
          </p:cNvSpPr>
          <p:nvPr/>
        </p:nvSpPr>
        <p:spPr bwMode="auto">
          <a:xfrm>
            <a:off x="107950" y="32131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НАЛОГИ</a:t>
            </a:r>
            <a:r>
              <a:rPr lang="ru-RU" altLang="ru-RU" sz="12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– часть доходов граждан и организаций, которые они обязаны заплатить государству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9224" name="Скругленный прямоугольник 17"/>
          <p:cNvSpPr>
            <a:spLocks noChangeArrowheads="1"/>
          </p:cNvSpPr>
          <p:nvPr/>
        </p:nvSpPr>
        <p:spPr bwMode="auto">
          <a:xfrm>
            <a:off x="1476375" y="3213100"/>
            <a:ext cx="1366838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НЕНАЛОГОВЫЕ ДОХОДЫ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– платежи в виде штрафов, санкций за нарушение </a:t>
            </a:r>
            <a:r>
              <a:rPr lang="ru-RU" altLang="ru-RU" sz="10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законодательств,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платежи за пользование имуществом государства, средства самообложения граждан, доходы от оказания платных услуг</a:t>
            </a:r>
          </a:p>
        </p:txBody>
      </p:sp>
      <p:sp>
        <p:nvSpPr>
          <p:cNvPr id="9225" name="Скругленный прямоугольник 18"/>
          <p:cNvSpPr>
            <a:spLocks noChangeArrowheads="1"/>
          </p:cNvSpPr>
          <p:nvPr/>
        </p:nvSpPr>
        <p:spPr bwMode="auto">
          <a:xfrm>
            <a:off x="2916238" y="3213100"/>
            <a:ext cx="15113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9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БЕЗВОЗМЕЗДНЫЕ ПОСТУПЛЕНИЯ</a:t>
            </a:r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– </a:t>
            </a:r>
            <a:r>
              <a:rPr lang="ru-RU" altLang="ru-RU" sz="12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средства, которые поступают в бюджет безвозмездно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9226" name="Прямоугольник 24"/>
          <p:cNvSpPr>
            <a:spLocks noChangeArrowheads="1"/>
          </p:cNvSpPr>
          <p:nvPr/>
        </p:nvSpPr>
        <p:spPr bwMode="auto">
          <a:xfrm>
            <a:off x="5940425" y="1196975"/>
            <a:ext cx="25193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solidFill>
                  <a:srgbClr val="660033"/>
                </a:solidFill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9227" name="Рисунок 25" descr="чиновник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4038600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Прямоугольник 26"/>
          <p:cNvSpPr>
            <a:spLocks noChangeArrowheads="1"/>
          </p:cNvSpPr>
          <p:nvPr/>
        </p:nvSpPr>
        <p:spPr bwMode="auto">
          <a:xfrm>
            <a:off x="6324600" y="4724400"/>
            <a:ext cx="12953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9230" name="Прямоугольник 29"/>
          <p:cNvSpPr>
            <a:spLocks noChangeArrowheads="1"/>
          </p:cNvSpPr>
          <p:nvPr/>
        </p:nvSpPr>
        <p:spPr bwMode="auto">
          <a:xfrm>
            <a:off x="5580063" y="3500438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</a:t>
            </a:r>
            <a:r>
              <a:rPr lang="ru-RU" altLang="ru-RU" sz="1000" b="1" dirty="0" smtClean="0">
                <a:latin typeface="Constantia" pitchFamily="18" charset="0"/>
              </a:rPr>
              <a:t>культуру, </a:t>
            </a:r>
            <a:r>
              <a:rPr lang="ru-RU" altLang="ru-RU" sz="1000" b="1" dirty="0" err="1" smtClean="0">
                <a:latin typeface="Constantia" pitchFamily="18" charset="0"/>
              </a:rPr>
              <a:t>киноматографию</a:t>
            </a:r>
            <a:endParaRPr lang="ru-RU" altLang="ru-RU" sz="1000" b="1" dirty="0">
              <a:latin typeface="Constantia" pitchFamily="18" charset="0"/>
            </a:endParaRPr>
          </a:p>
        </p:txBody>
      </p:sp>
      <p:pic>
        <p:nvPicPr>
          <p:cNvPr id="9231" name="Рисунок 30" descr="культура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Рисунок 32" descr="жкх 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Прямоугольник 35"/>
          <p:cNvSpPr>
            <a:spLocks noChangeArrowheads="1"/>
          </p:cNvSpPr>
          <p:nvPr/>
        </p:nvSpPr>
        <p:spPr bwMode="auto">
          <a:xfrm>
            <a:off x="7451725" y="3429000"/>
            <a:ext cx="1296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9238" name="Рисунок 37" descr="сельское хозяйство 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55626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Прямоугольник 38"/>
          <p:cNvSpPr>
            <a:spLocks noChangeArrowheads="1"/>
          </p:cNvSpPr>
          <p:nvPr/>
        </p:nvSpPr>
        <p:spPr bwMode="auto">
          <a:xfrm>
            <a:off x="5000628" y="6429397"/>
            <a:ext cx="31432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9240" name="Рисунок 39" descr="библиотекарь 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2565400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2" name="Прямоугольник 42"/>
          <p:cNvSpPr>
            <a:spLocks noChangeArrowheads="1"/>
          </p:cNvSpPr>
          <p:nvPr/>
        </p:nvSpPr>
        <p:spPr bwMode="auto">
          <a:xfrm>
            <a:off x="4500562" y="4786322"/>
            <a:ext cx="1944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физическую культуру и спорт</a:t>
            </a:r>
          </a:p>
        </p:txBody>
      </p:sp>
      <p:pic>
        <p:nvPicPr>
          <p:cNvPr id="9245" name="Рисунок 45" descr="спорт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4071942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34" descr="1_5254fd44ba66e5254fd44ba6b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086600" y="6019800"/>
            <a:ext cx="1178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Constantia" pitchFamily="18" charset="0"/>
              </a:rPr>
              <a:t>Благоустройство</a:t>
            </a:r>
            <a:endParaRPr lang="ru-RU" sz="1000" dirty="0">
              <a:latin typeface="Constantia" pitchFamily="18" charset="0"/>
            </a:endParaRPr>
          </a:p>
        </p:txBody>
      </p:sp>
      <p:pic>
        <p:nvPicPr>
          <p:cNvPr id="38914" name="Picture 2" descr="C:\Users\Марина\Desktop\iODRC05KJ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43800" y="5105400"/>
            <a:ext cx="12954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17989" y="1124744"/>
            <a:ext cx="6314548" cy="5472608"/>
          </a:xfrm>
        </p:spPr>
        <p:txBody>
          <a:bodyPr>
            <a:normAutofit fontScale="92500"/>
          </a:bodyPr>
          <a:lstStyle/>
          <a:p>
            <a:pPr algn="ctr" eaLnBrk="1" hangingPunct="1">
              <a:buFontTx/>
              <a:buNone/>
            </a:pP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ДОХОДЫ – РАСХОДЫ </a:t>
            </a:r>
            <a:r>
              <a:rPr lang="ru-RU" sz="28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=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ДЕФИЦИТ</a:t>
            </a:r>
            <a:r>
              <a:rPr lang="ru-RU" sz="28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(ПРОФИЦИТ)</a:t>
            </a:r>
          </a:p>
          <a:p>
            <a:pPr eaLnBrk="1" hangingPunct="1">
              <a:buFontTx/>
              <a:buNone/>
            </a:pPr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ДЕФИЦИТ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66"/>
                </a:solidFill>
                <a:latin typeface="Times New Roman" pitchFamily="18" charset="0"/>
              </a:rPr>
              <a:t>– 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</a:rPr>
              <a:t>превышение расходов над доходами</a:t>
            </a:r>
          </a:p>
          <a:p>
            <a:pPr eaLnBrk="1" hangingPunct="1">
              <a:buFontTx/>
              <a:buNone/>
            </a:pPr>
            <a:r>
              <a:rPr lang="ru-RU" sz="2500" dirty="0" smtClean="0">
                <a:solidFill>
                  <a:srgbClr val="003366"/>
                </a:solidFill>
                <a:latin typeface="Times New Roman" pitchFamily="18" charset="0"/>
              </a:rPr>
              <a:t>(принимается решение об источниках покрытия</a:t>
            </a:r>
          </a:p>
          <a:p>
            <a:pPr eaLnBrk="1" hangingPunct="1">
              <a:buFontTx/>
              <a:buNone/>
            </a:pPr>
            <a:r>
              <a:rPr lang="ru-RU" sz="2500" dirty="0" smtClean="0">
                <a:solidFill>
                  <a:srgbClr val="003366"/>
                </a:solidFill>
                <a:latin typeface="Times New Roman" pitchFamily="18" charset="0"/>
              </a:rPr>
              <a:t>дефицита – использовать остатки, взять в долг)</a:t>
            </a:r>
          </a:p>
          <a:p>
            <a:pPr eaLnBrk="1" hangingPunct="1">
              <a:buFontTx/>
              <a:buNone/>
            </a:pPr>
            <a:r>
              <a:rPr lang="ru-RU" sz="2800" b="1" i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ПРОФИЦИТ</a:t>
            </a:r>
            <a:r>
              <a:rPr lang="ru-RU" sz="2800" b="1" i="1" dirty="0" smtClean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66"/>
                </a:solidFill>
                <a:latin typeface="Times New Roman" pitchFamily="18" charset="0"/>
              </a:rPr>
              <a:t>– 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</a:rPr>
              <a:t>превышение доходов над расходами</a:t>
            </a:r>
          </a:p>
          <a:p>
            <a:pPr eaLnBrk="1" hangingPunct="1">
              <a:buFontTx/>
              <a:buNone/>
            </a:pPr>
            <a:r>
              <a:rPr lang="ru-RU" sz="2500" dirty="0" smtClean="0">
                <a:solidFill>
                  <a:srgbClr val="003366"/>
                </a:solidFill>
                <a:latin typeface="Times New Roman" pitchFamily="18" charset="0"/>
              </a:rPr>
              <a:t>(принимается решение об использовании доходов – </a:t>
            </a:r>
          </a:p>
          <a:p>
            <a:pPr eaLnBrk="1" hangingPunct="1">
              <a:buFontTx/>
              <a:buNone/>
            </a:pPr>
            <a:r>
              <a:rPr lang="ru-RU" sz="2500" dirty="0" smtClean="0">
                <a:solidFill>
                  <a:srgbClr val="003366"/>
                </a:solidFill>
                <a:latin typeface="Times New Roman" pitchFamily="18" charset="0"/>
              </a:rPr>
              <a:t>накапливать резервы, остатки, погашать долг)</a:t>
            </a:r>
          </a:p>
        </p:txBody>
      </p:sp>
      <p:pic>
        <p:nvPicPr>
          <p:cNvPr id="142337" name="Picture 1" descr="M:\БЮДЖЕТЫ\БЮДЖЕТ ДЛЯ ГРАЖДАН\на 2018 год\ФОТО\Attachment-199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9599" y="2276873"/>
            <a:ext cx="2112650" cy="1656183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42338" name="Picture 2" descr="C:\Users\Bezuglova_I\Desktop\ФОНЫ\background-cash-coins-currency-dividends-finance-five-money-paper-five-thousand-rubles-notes-coins-money-cash-grandmother-salvage-background-wallpaper-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2536" y="188640"/>
            <a:ext cx="2060537" cy="1683568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42340" name="Picture 4" descr="https://fs00.infourok.ru/images/doc/275/280405/640/img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437112"/>
            <a:ext cx="1823148" cy="2160240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914399" y="457200"/>
            <a:ext cx="5715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ОСНОВНЫЕ ХАРАКТЕРИСТИКИ          БЮДЖЕТА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878114-3E4F-4B37-B083-D1F4FD2A741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950" y="692150"/>
            <a:ext cx="8832850" cy="854075"/>
            <a:chOff x="0" y="0"/>
            <a:chExt cx="5564" cy="538"/>
          </a:xfrm>
        </p:grpSpPr>
        <p:pic>
          <p:nvPicPr>
            <p:cNvPr id="11269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rgbClr val="6600FF"/>
                  </a:solidFill>
                  <a:latin typeface="Constantia" pitchFamily="18" charset="0"/>
                </a:rPr>
                <a:t>Этапы формирования бюджета</a:t>
              </a:r>
            </a:p>
          </p:txBody>
        </p:sp>
      </p:grpSp>
      <p:pic>
        <p:nvPicPr>
          <p:cNvPr id="11267" name="Схема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534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400" dirty="0">
                <a:effectLst>
                  <a:reflection blurRad="6350" stA="55000" endA="300" endPos="45500" dir="5400000" sy="-100000" algn="bl" rotWithShape="0"/>
                </a:effectLst>
              </a:rPr>
              <a:t>БЮДЖЕТНЫЙ ПРОЦЕСС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468313" y="1065213"/>
            <a:ext cx="8640762" cy="1477328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dirty="0">
                <a:solidFill>
                  <a:srgbClr val="00B0F0"/>
                </a:solidFill>
              </a:rPr>
              <a:t>Представляет собой деятельность органов местного самоуправления </a:t>
            </a:r>
            <a:r>
              <a:rPr lang="ru-RU" dirty="0" smtClean="0">
                <a:solidFill>
                  <a:srgbClr val="00B0F0"/>
                </a:solidFill>
              </a:rPr>
              <a:t>муниципального образования </a:t>
            </a:r>
            <a:r>
              <a:rPr lang="ru-RU" dirty="0">
                <a:solidFill>
                  <a:srgbClr val="00B0F0"/>
                </a:solidFill>
              </a:rPr>
              <a:t>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5229225"/>
            <a:ext cx="2447925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6409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reflection blurRad="6350" stA="55000" endA="300" endPos="45500" dir="5400000" sy="-100000" algn="bl" rotWithShape="0"/>
                </a:effectLst>
              </a:rPr>
              <a:t>ГРАЖДАНИН, </a:t>
            </a:r>
          </a:p>
          <a:p>
            <a:pPr algn="ctr">
              <a:defRPr/>
            </a:pPr>
            <a:r>
              <a:rPr lang="ru-RU" sz="2800" b="1" dirty="0">
                <a:effectLst>
                  <a:reflection blurRad="6350" stA="55000" endA="300" endPos="45500" dir="5400000" sy="-100000" algn="bl" rotWithShape="0"/>
                </a:effectLst>
              </a:rPr>
              <a:t>ЕГО УЧАСТИЕ В БЮДЖЕТНОМ ПРОЦЕССЕ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547813" y="2362200"/>
            <a:ext cx="58324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500" dirty="0">
                <a:solidFill>
                  <a:srgbClr val="FF0000"/>
                </a:solidFill>
              </a:rPr>
              <a:t>Помогает формировать доходную часть бюджета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835150" y="4110038"/>
            <a:ext cx="5257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500" dirty="0">
                <a:solidFill>
                  <a:srgbClr val="FF0000"/>
                </a:solidFill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38388" y="1196975"/>
            <a:ext cx="4249737" cy="1012825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</a:rPr>
              <a:t>ГРАЖДАНИН </a:t>
            </a:r>
          </a:p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</a:rPr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8388" y="2895600"/>
            <a:ext cx="4249737" cy="1190625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</a:rPr>
              <a:t>ГРАЖДАНИН </a:t>
            </a:r>
          </a:p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</a:rPr>
              <a:t>как получатель социальных гарантий</a:t>
            </a:r>
          </a:p>
        </p:txBody>
      </p:sp>
      <p:pic>
        <p:nvPicPr>
          <p:cNvPr id="13320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1143000" cy="167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990600" cy="11747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320040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143000"/>
            <a:ext cx="13716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990600" cy="1447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4495800"/>
            <a:ext cx="900112" cy="129539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TextBox 6"/>
          <p:cNvSpPr txBox="1">
            <a:spLocks noChangeArrowheads="1"/>
          </p:cNvSpPr>
          <p:nvPr/>
        </p:nvSpPr>
        <p:spPr bwMode="auto">
          <a:xfrm>
            <a:off x="323850" y="5829300"/>
            <a:ext cx="864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300" dirty="0">
                <a:solidFill>
                  <a:srgbClr val="FF0000"/>
                </a:solidFill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3139</TotalTime>
  <Words>1546</Words>
  <Application>Microsoft Office PowerPoint</Application>
  <PresentationFormat>Экран (4:3)</PresentationFormat>
  <Paragraphs>303</Paragraphs>
  <Slides>21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Бумажная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Основные характеристики бюджета муниципального образования «Рыбино-Будский сельсовет» Обоянского района Курской области на 2021-2023 гг.</vt:lpstr>
      <vt:lpstr>ФИЗИЧЕСКИЕ ЛИЦА – НАЛОГОПЛАТЕЛЬЩИКИ                                                       </vt:lpstr>
      <vt:lpstr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vt:lpstr>
      <vt:lpstr>Объем межбюджетных трансфертов бюджета  муниципального образования «Рыбино-Будский сельсовет» Обоянского района Курской области в 2021-2023 гг.</vt:lpstr>
      <vt:lpstr>Слайд 15</vt:lpstr>
      <vt:lpstr>Структура собственных доходов бюджета муниципального образования «Рыбино-Будский сельсовет» Обоянского района Курской области на 2021 год</vt:lpstr>
      <vt:lpstr>Слайд 17</vt:lpstr>
      <vt:lpstr>Слайд 18</vt:lpstr>
      <vt:lpstr>Слайд 19</vt:lpstr>
      <vt:lpstr>Динамика расходов бюджета Рыбино-Будского сельсовета Обоянского района Курской области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Марина</dc:creator>
  <cp:lastModifiedBy>1</cp:lastModifiedBy>
  <cp:revision>179</cp:revision>
  <cp:lastPrinted>1601-01-01T00:00:00Z</cp:lastPrinted>
  <dcterms:created xsi:type="dcterms:W3CDTF">1601-01-01T00:00:00Z</dcterms:created>
  <dcterms:modified xsi:type="dcterms:W3CDTF">2020-12-30T09:54:59Z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