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287" r:id="rId4"/>
    <p:sldId id="289" r:id="rId5"/>
    <p:sldId id="290" r:id="rId6"/>
    <p:sldId id="291" r:id="rId7"/>
    <p:sldId id="296" r:id="rId8"/>
    <p:sldId id="297" r:id="rId9"/>
    <p:sldId id="298" r:id="rId10"/>
    <p:sldId id="299" r:id="rId11"/>
    <p:sldId id="300" r:id="rId12"/>
    <p:sldId id="302" r:id="rId13"/>
    <p:sldId id="285" r:id="rId14"/>
    <p:sldId id="266" r:id="rId15"/>
    <p:sldId id="30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FF00"/>
    <a:srgbClr val="333399"/>
    <a:srgbClr val="A66BD3"/>
    <a:srgbClr val="FF6699"/>
    <a:srgbClr val="CCFF99"/>
    <a:srgbClr val="3366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3" autoAdjust="0"/>
    <p:restoredTop sz="94624" autoAdjust="0"/>
  </p:normalViewPr>
  <p:slideViewPr>
    <p:cSldViewPr>
      <p:cViewPr>
        <p:scale>
          <a:sx n="66" d="100"/>
          <a:sy n="66" d="100"/>
        </p:scale>
        <p:origin x="-163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06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0BFCEAE2-D537-4515-82D5-19D8478F0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801A90D5-5258-462F-9E87-F6D94355E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60AD4D-419F-4F24-A271-F3FAE48E0969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A55F0-A498-4391-9C92-2D76F1631534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A865B9-DA04-46D9-9588-4E42CB6F097F}" type="datetimeFigureOut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75F9F-54E3-497B-9171-D16BE882E1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168D06-6126-49E2-B460-EC370B4EF07B}" type="datetimeFigureOut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8AA4F-10E2-49CF-83C2-AA60A1D300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BFCB42-C0A6-4D2D-BCBB-00DDB6B92A16}" type="datetimeFigureOut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82F55-FCF2-4760-81A9-0FA9A55B94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0BEE70-8EA3-40A5-8BF0-AEDA2CEC381B}" type="datetimeFigureOut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BBBB7-474C-4AFD-A28E-9CF64CEFB6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783814-D0D2-49F1-AAF0-8E8597C97B65}" type="datetimeFigureOut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1CB0B-8F5F-4AA5-80D6-D4A0A03CDF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0ECF41-8613-44F3-9CC1-78539F6678F5}" type="datetimeFigureOut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D3A8F-FE7B-4973-836A-632E47B085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3D099C-5DB3-4149-91A9-EB95FDCCC153}" type="datetimeFigureOut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645EA-96E6-4FCB-9A9B-0F08E97D36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283B05-B51A-4540-99CB-44E0C7D928FF}" type="datetimeFigureOut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20AE2-6908-44C5-88DD-C42FCCC44A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8A597-753C-48CC-8676-79F029F86BA0}" type="datetimeFigureOut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C9D55-8ABB-4463-9497-B97A182854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AFC729-EA9D-4FC4-A7F4-A6342500E857}" type="datetimeFigureOut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49D6B-D497-41CA-9752-E97FB80590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8C799-295B-4975-989B-FF893A80FA0F}" type="datetimeFigureOut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C72025B-AAED-46C1-807D-05B8E7D84B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3EC76AF-ECC5-4927-93BD-FA319749E3BA}" type="datetimeFigureOut">
              <a:rPr lang="ru-RU" smtClean="0"/>
              <a:pPr>
                <a:defRPr/>
              </a:pPr>
              <a:t>11.04.2022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F6229FC-681A-4AD6-B8EA-CB3B18D020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228600" y="1371600"/>
            <a:ext cx="87630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130"/>
              </a:avLst>
            </a:prstTxWarp>
          </a:bodyPr>
          <a:lstStyle/>
          <a:p>
            <a:pPr algn="ctr"/>
            <a:endPara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457200"/>
            <a:ext cx="8305799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БЮДЖЕТ ДЛЯ ГРАЖДАН</a:t>
            </a:r>
          </a:p>
        </p:txBody>
      </p:sp>
      <p:pic>
        <p:nvPicPr>
          <p:cNvPr id="2052" name="Picture 4" descr="C:\Users\Марина\Desktop\справки по доходам\17741_20110916_0207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343400"/>
            <a:ext cx="2971800" cy="2362200"/>
          </a:xfrm>
          <a:prstGeom prst="rect">
            <a:avLst/>
          </a:prstGeom>
          <a:noFill/>
        </p:spPr>
      </p:pic>
      <p:pic>
        <p:nvPicPr>
          <p:cNvPr id="2053" name="Picture 5" descr="C:\Users\Марина\Desktop\справки по доходам\436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343400"/>
            <a:ext cx="3048000" cy="2362200"/>
          </a:xfrm>
          <a:prstGeom prst="rect">
            <a:avLst/>
          </a:prstGeom>
          <a:noFill/>
        </p:spPr>
      </p:pic>
      <p:pic>
        <p:nvPicPr>
          <p:cNvPr id="2054" name="Picture 6" descr="C:\Users\Марина\Desktop\справки по доходам\4365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343400"/>
            <a:ext cx="2667000" cy="2286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12192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i="1" dirty="0" smtClean="0">
                <a:latin typeface="Arial Black" pitchFamily="34" charset="0"/>
              </a:rPr>
              <a:t>к отчету об исполнении бюджета </a:t>
            </a:r>
            <a:r>
              <a:rPr lang="ru-RU" i="1" dirty="0" err="1" smtClean="0">
                <a:latin typeface="Arial Black" pitchFamily="34" charset="0"/>
              </a:rPr>
              <a:t>Рыбино-Будского</a:t>
            </a:r>
            <a:r>
              <a:rPr lang="ru-RU" i="1" dirty="0" smtClean="0">
                <a:latin typeface="Arial Black" pitchFamily="34" charset="0"/>
              </a:rPr>
              <a:t> сельсовета </a:t>
            </a:r>
            <a:r>
              <a:rPr lang="ru-RU" i="1" dirty="0" err="1" smtClean="0">
                <a:solidFill>
                  <a:schemeClr val="bg1"/>
                </a:solidFill>
                <a:latin typeface="Arial Black" pitchFamily="34" charset="0"/>
              </a:rPr>
              <a:t>Обоянского</a:t>
            </a:r>
            <a:r>
              <a:rPr lang="ru-RU" i="1" dirty="0" smtClean="0">
                <a:solidFill>
                  <a:schemeClr val="bg1"/>
                </a:solidFill>
                <a:latin typeface="Arial Black" pitchFamily="34" charset="0"/>
              </a:rPr>
              <a:t> района Курской области  за 2018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45" name="Group 53"/>
          <p:cNvGraphicFramePr>
            <a:graphicFrameLocks noGrp="1"/>
          </p:cNvGraphicFramePr>
          <p:nvPr/>
        </p:nvGraphicFramePr>
        <p:xfrm>
          <a:off x="285750" y="2285999"/>
          <a:ext cx="8324850" cy="4127514"/>
        </p:xfrm>
        <a:graphic>
          <a:graphicData uri="http://schemas.openxmlformats.org/drawingml/2006/table">
            <a:tbl>
              <a:tblPr/>
              <a:tblGrid>
                <a:gridCol w="5045363"/>
                <a:gridCol w="1513609"/>
                <a:gridCol w="1765878"/>
              </a:tblGrid>
              <a:tr h="673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Наименование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3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ИТОГО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1567,2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1442,7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12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5671"/>
                          </a:solidFill>
                          <a:effectLst/>
                          <a:latin typeface="Constantia" pitchFamily="18" charset="0"/>
                        </a:rPr>
                        <a:t>в том числе: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216B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216B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629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922,7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805,7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553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547,7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547,7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553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73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56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56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56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222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382000" cy="13049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40" rIns="91440" bIns="45720" anchor="ctr">
            <a:normAutofit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Безвозмездные поступления</a:t>
            </a:r>
            <a:r>
              <a:rPr lang="en-US" sz="2400" b="1" dirty="0" smtClean="0">
                <a:solidFill>
                  <a:srgbClr val="80000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800000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 муниципального образования «</a:t>
            </a:r>
            <a:r>
              <a:rPr lang="ru-RU" sz="2400" b="1" dirty="0" err="1" smtClean="0">
                <a:solidFill>
                  <a:srgbClr val="800000"/>
                </a:solidFill>
                <a:latin typeface="Times New Roman" pitchFamily="18" charset="0"/>
              </a:rPr>
              <a:t>Рыбино-Будский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 сельсовет» </a:t>
            </a:r>
            <a:r>
              <a:rPr lang="ru-RU" sz="2400" b="1" dirty="0" err="1" smtClean="0">
                <a:solidFill>
                  <a:srgbClr val="800000"/>
                </a:solidFill>
                <a:latin typeface="Times New Roman" pitchFamily="18" charset="0"/>
              </a:rPr>
              <a:t>Обоянского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 района Курской области</a:t>
            </a:r>
          </a:p>
        </p:txBody>
      </p:sp>
      <p:sp>
        <p:nvSpPr>
          <p:cNvPr id="20526" name="Text Box 75"/>
          <p:cNvSpPr txBox="1">
            <a:spLocks noChangeArrowheads="1"/>
          </p:cNvSpPr>
          <p:nvPr/>
        </p:nvSpPr>
        <p:spPr bwMode="auto">
          <a:xfrm>
            <a:off x="7451725" y="1773238"/>
            <a:ext cx="1296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Arial" pitchFamily="34" charset="0"/>
              </a:rPr>
              <a:t>(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583F822-1380-4FBB-A0EC-49522E354F84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1293813" y="134143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endParaRPr lang="ru-RU" sz="2000" b="1">
              <a:latin typeface="Arial Cyr" charset="0"/>
              <a:cs typeface="Arial" pitchFamily="34" charset="0"/>
            </a:endParaRP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571440" y="566410"/>
            <a:ext cx="8343960" cy="83099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eaLnBrk="1" hangingPunct="1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ДОХОДЫ</a:t>
            </a:r>
            <a:endParaRPr lang="ru-RU" sz="1600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algn="ctr" eaLnBrk="1" hangingPunct="1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бюджета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муниципального образования «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Рыбино-Будский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сельсовет»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Обоянского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района Курской области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на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2021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год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тыс. руб.)</a:t>
            </a:r>
          </a:p>
        </p:txBody>
      </p:sp>
      <p:graphicFrame>
        <p:nvGraphicFramePr>
          <p:cNvPr id="99596" name="Group 1292"/>
          <p:cNvGraphicFramePr>
            <a:graphicFrameLocks noGrp="1"/>
          </p:cNvGraphicFramePr>
          <p:nvPr/>
        </p:nvGraphicFramePr>
        <p:xfrm>
          <a:off x="357158" y="1785926"/>
          <a:ext cx="8482042" cy="45079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595842"/>
                <a:gridCol w="1219200"/>
                <a:gridCol w="1219200"/>
                <a:gridCol w="1447800"/>
              </a:tblGrid>
              <a:tr h="89602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доходов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План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 2021 г.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Факт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 2021г.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% исполнения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/>
                </a:tc>
              </a:tr>
              <a:tr h="362074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</a:rPr>
                        <a:t>Налоговые и неналоговые доходы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1755,6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848,7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48,3</a:t>
                      </a:r>
                    </a:p>
                  </a:txBody>
                  <a:tcPr marT="45714" marB="45714" anchor="b" horzOverflow="overflow"/>
                </a:tc>
              </a:tr>
              <a:tr h="3325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</a:rPr>
                        <a:t>Налог на доходы физических лиц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266,0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267,6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</a:p>
                  </a:txBody>
                  <a:tcPr marT="45714" marB="45714" anchor="b" horzOverflow="overflow"/>
                </a:tc>
              </a:tr>
              <a:tr h="3325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 на совокупный доход</a:t>
                      </a: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33,0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32,8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T="45714" marB="45714" anchor="b" horzOverflow="overflow"/>
                </a:tc>
              </a:tr>
              <a:tr h="3325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</a:rPr>
                        <a:t>Налог на имущество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77,8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84,1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108,1</a:t>
                      </a:r>
                    </a:p>
                  </a:txBody>
                  <a:tcPr marT="45714" marB="45714" anchor="b" horzOverflow="overflow"/>
                </a:tc>
              </a:tr>
              <a:tr h="3325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Земельный налог</a:t>
                      </a: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1302,7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1294,2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T="45714" marB="45714" anchor="b" horzOverflow="overflow"/>
                </a:tc>
              </a:tr>
              <a:tr h="3325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</a:rPr>
                        <a:t>Доходы от использования имущества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-906,2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4" marB="45714" anchor="b" horzOverflow="overflow"/>
                </a:tc>
              </a:tr>
              <a:tr h="16625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kern="1200" dirty="0" smtClean="0">
                          <a:solidFill>
                            <a:srgbClr val="66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Прочие доходы от компенсации затрат бюджетов сельских поселений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76,2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76,2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T="45714" marB="45714" anchor="b" horzOverflow="overflow"/>
                </a:tc>
              </a:tr>
              <a:tr h="33126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+mn-lt"/>
                          <a:cs typeface="+mn-cs"/>
                        </a:rPr>
                        <a:t>Безвозмездные  поступления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1442,7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1442,7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T="45714" marB="45714" anchor="b" horzOverflow="overflow"/>
                </a:tc>
              </a:tr>
              <a:tr h="798845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ВСЕГО ДОХОДОВ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3198,4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2291,4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71,6</a:t>
                      </a:r>
                    </a:p>
                  </a:txBody>
                  <a:tcPr marT="45714" marB="45714" anchor="b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0143"/>
            <a:ext cx="8424936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33CC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КАК КЛАССИФИЦИРУЮТСЯ РАСХОДЫ БЮДЖЕТА?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395288" y="1052513"/>
            <a:ext cx="8280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ru-RU" sz="1500" dirty="0"/>
              <a:t>       Расходы бюджета – выплачиваемые из бюджета денежные средства, за исключением средств, являющихся источниками финансирования дефицита бюджета, и направляемые на финансовое обеспечение задач и функций государства и местного самоуправления.</a:t>
            </a: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468313" y="2089150"/>
            <a:ext cx="82073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ru-RU" sz="1400"/>
              <a:t> </a:t>
            </a:r>
            <a:r>
              <a:rPr lang="ru-RU" sz="1200"/>
              <a:t>Формирование расходов бюджетов бюджетной системы Российской Федерации осуществляется в соответствии с расходными обязательствами, обусловленными установленным законодательством Российской Федерации разграничением полномочий федеральных органов государственной власти, органов государственной власти субъектов Российской Федерации и органов местного самоуправления, исполнение которых согласно законодательству Российской Федерации, международным и иным договорам и соглашениям должно происходить в очередном финансовом году (очередном финансовом году и плановом периоде) за счет средств соответствующих бюджетов.</a:t>
            </a:r>
          </a:p>
          <a:p>
            <a:pPr algn="just"/>
            <a:endParaRPr lang="ru-RU" sz="140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743325" y="3703638"/>
            <a:ext cx="1657350" cy="1381125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/>
              <a:t>Классификация расходов </a:t>
            </a:r>
          </a:p>
          <a:p>
            <a:pPr>
              <a:defRPr/>
            </a:pPr>
            <a:r>
              <a:rPr lang="ru-RU" sz="1400" dirty="0"/>
              <a:t>по признакам</a:t>
            </a:r>
          </a:p>
        </p:txBody>
      </p:sp>
      <p:sp>
        <p:nvSpPr>
          <p:cNvPr id="13" name="Стрелка влево 12"/>
          <p:cNvSpPr/>
          <p:nvPr/>
        </p:nvSpPr>
        <p:spPr>
          <a:xfrm>
            <a:off x="2124075" y="4151313"/>
            <a:ext cx="1581150" cy="485775"/>
          </a:xfrm>
          <a:prstGeom prst="leftArrow">
            <a:avLst>
              <a:gd name="adj1" fmla="val 50000"/>
              <a:gd name="adj2" fmla="val 3236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Функциональная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5430838" y="4151313"/>
            <a:ext cx="1620837" cy="485775"/>
          </a:xfrm>
          <a:prstGeom prst="rightArrow">
            <a:avLst>
              <a:gd name="adj1" fmla="val 50000"/>
              <a:gd name="adj2" fmla="val 2707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Ведомственная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323850" y="3648075"/>
            <a:ext cx="1800225" cy="2652713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классификация отражает направление средств бюджета на выполнение основных функций государства (раздел-подраздел-целевые статьи-виды расходов)</a:t>
            </a:r>
          </a:p>
          <a:p>
            <a:pPr>
              <a:defRPr/>
            </a:pPr>
            <a:endParaRPr lang="ru-RU" sz="1200" dirty="0"/>
          </a:p>
          <a:p>
            <a:pPr>
              <a:defRPr/>
            </a:pPr>
            <a:endParaRPr lang="ru-RU" sz="1200" dirty="0"/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7051675" y="3684588"/>
            <a:ext cx="1819275" cy="2616200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Классификация расходов бюджета непосредственно связана со структурой управления, она отображает группировку юридических лиц, получающих бюджетные средства (главные распорядители средств бюджета)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3238500" y="5194300"/>
            <a:ext cx="2592388" cy="360363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Экономическая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2243138" y="5643563"/>
            <a:ext cx="4705350" cy="657225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Классификация показывает деление расходов на текущие и капитальные, а также на выплату заработной платы, на материальные затраты, на приобретение товаров и услуг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2200" y="304801"/>
            <a:ext cx="6629400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Муниципальные программы</a:t>
            </a:r>
            <a:endParaRPr lang="ru-RU" sz="3600" dirty="0">
              <a:solidFill>
                <a:schemeClr val="accent4">
                  <a:lumMod val="10000"/>
                </a:schemeClr>
              </a:solidFill>
            </a:endParaRPr>
          </a:p>
        </p:txBody>
      </p:sp>
      <p:graphicFrame>
        <p:nvGraphicFramePr>
          <p:cNvPr id="4" name="Group 83"/>
          <p:cNvGraphicFramePr>
            <a:graphicFrameLocks noGrp="1"/>
          </p:cNvGraphicFramePr>
          <p:nvPr/>
        </p:nvGraphicFramePr>
        <p:xfrm>
          <a:off x="152400" y="1447800"/>
          <a:ext cx="8686800" cy="5218952"/>
        </p:xfrm>
        <a:graphic>
          <a:graphicData uri="http://schemas.openxmlformats.org/drawingml/2006/table">
            <a:tbl>
              <a:tblPr/>
              <a:tblGrid>
                <a:gridCol w="5907024"/>
                <a:gridCol w="1216152"/>
                <a:gridCol w="1563624"/>
              </a:tblGrid>
              <a:tr h="766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Рыбино-Будского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сельсовета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2706,8</a:t>
                      </a:r>
                      <a:endParaRPr lang="ru-RU" sz="1050" b="1" dirty="0">
                        <a:solidFill>
                          <a:schemeClr val="tx1"/>
                        </a:solidFill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3067,4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6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«Профилактика наркомании и медико-социальная реабилитация больных наркоманией в 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Рыбино-Будском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сельсовете 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Обоянского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района Курской области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/>
                    </a:p>
                    <a:p>
                      <a:pPr algn="ctr"/>
                      <a:r>
                        <a:rPr lang="ru-RU" sz="900" dirty="0" smtClean="0"/>
                        <a:t>1,0</a:t>
                      </a:r>
                      <a:endParaRPr lang="ru-RU" sz="900" dirty="0"/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/>
                    </a:p>
                    <a:p>
                      <a:pPr algn="ctr"/>
                      <a:r>
                        <a:rPr lang="ru-RU" sz="900" dirty="0" smtClean="0"/>
                        <a:t>1,0</a:t>
                      </a:r>
                      <a:endParaRPr lang="ru-RU" sz="900" dirty="0"/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8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"Развитие малого и среднего предпринимательства"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1,0</a:t>
                      </a:r>
                      <a:endParaRPr lang="ru-RU" sz="900" dirty="0"/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1,0</a:t>
                      </a:r>
                      <a:endParaRPr lang="ru-RU" sz="900" dirty="0"/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"Развитие муниципальной службы"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18,6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5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"Защита населения и территории от чрезвычайных ситуаций, обеспечение пожарной безопасности и безопасности людей на водных объектах"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«Энергосбережение и повышение энергетической эффективности в муниципальном образовании "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Рыбино-Будский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сельсовет" 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Обоянского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района Курской области"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"Обеспечение доступным и комфортным жильем и коммунальными услугами граждан в муниципальном образовании "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Рыбино-Будский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сельсовет" 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Обоянского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района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214,9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684,7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75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 "Развитие культуры"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1943,7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1821,4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"Социальная поддержка граждан в муниципальном образовании"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432,6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453,3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77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«Повышение эффективности работы с молодежью, организация отдыха и оздоровления детей, молодежи, развитие физической культуры и спорта»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913" name="Picture 1" descr="C:\Users\Марина\Desktop\справки по доходам\i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1524001" cy="107468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62800" y="1066800"/>
            <a:ext cx="152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тыс. рублей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24013" y="228600"/>
            <a:ext cx="7519987" cy="7429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FFC000"/>
                </a:solidFill>
              </a:rPr>
              <a:t>Динамика расходов бюджета </a:t>
            </a:r>
            <a:r>
              <a:rPr lang="ru-RU" sz="2400" b="1" dirty="0" err="1" smtClean="0">
                <a:solidFill>
                  <a:srgbClr val="FFC000"/>
                </a:solidFill>
              </a:rPr>
              <a:t>Рыбино-Будского</a:t>
            </a:r>
            <a:r>
              <a:rPr lang="ru-RU" sz="2400" b="1" dirty="0" smtClean="0">
                <a:solidFill>
                  <a:srgbClr val="FFC000"/>
                </a:solidFill>
              </a:rPr>
              <a:t> сельсовета </a:t>
            </a:r>
            <a:r>
              <a:rPr lang="ru-RU" sz="2400" b="1" dirty="0" err="1" smtClean="0">
                <a:solidFill>
                  <a:srgbClr val="FFC000"/>
                </a:solidFill>
              </a:rPr>
              <a:t>Обоянского</a:t>
            </a:r>
            <a:r>
              <a:rPr lang="ru-RU" sz="2400" b="1" dirty="0" smtClean="0">
                <a:solidFill>
                  <a:srgbClr val="FFC000"/>
                </a:solidFill>
              </a:rPr>
              <a:t> района Курской области </a:t>
            </a:r>
          </a:p>
        </p:txBody>
      </p:sp>
      <p:graphicFrame>
        <p:nvGraphicFramePr>
          <p:cNvPr id="14339" name="Object 7"/>
          <p:cNvGraphicFramePr>
            <a:graphicFrameLocks noGrp="1" noChangeAspect="1"/>
          </p:cNvGraphicFramePr>
          <p:nvPr>
            <p:ph idx="4294967295"/>
          </p:nvPr>
        </p:nvGraphicFramePr>
        <p:xfrm>
          <a:off x="801688" y="2097088"/>
          <a:ext cx="7192962" cy="4043362"/>
        </p:xfrm>
        <a:graphic>
          <a:graphicData uri="http://schemas.openxmlformats.org/presentationml/2006/ole">
            <p:oleObj spid="_x0000_s14339" name="Worksheet" r:id="rId3" imgW="4372064" imgH="2457589" progId="Excel.Sheet.8">
              <p:embed/>
            </p:oleObj>
          </a:graphicData>
        </a:graphic>
      </p:graphicFrame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914400" y="914400"/>
            <a:ext cx="971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</a:rPr>
              <a:t>(тыс.руб.)</a:t>
            </a:r>
          </a:p>
        </p:txBody>
      </p:sp>
      <p:pic>
        <p:nvPicPr>
          <p:cNvPr id="5" name="Picture 5" descr="C:\Users\Марина\Desktop\справки по доходам\94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990600"/>
            <a:ext cx="1676400" cy="1480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9"/>
          <p:cNvSpPr txBox="1">
            <a:spLocks noChangeArrowheads="1"/>
          </p:cNvSpPr>
          <p:nvPr/>
        </p:nvSpPr>
        <p:spPr bwMode="auto">
          <a:xfrm>
            <a:off x="1293813" y="134143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endParaRPr lang="ru-RU" sz="2000" b="1">
              <a:latin typeface="Arial Cyr" charset="0"/>
              <a:cs typeface="Arial" pitchFamily="34" charset="0"/>
            </a:endParaRPr>
          </a:p>
        </p:txBody>
      </p:sp>
      <p:sp>
        <p:nvSpPr>
          <p:cNvPr id="40965" name="TextBox 2"/>
          <p:cNvSpPr txBox="1">
            <a:spLocks noChangeArrowheads="1"/>
          </p:cNvSpPr>
          <p:nvPr/>
        </p:nvSpPr>
        <p:spPr bwMode="auto">
          <a:xfrm>
            <a:off x="250825" y="2636838"/>
            <a:ext cx="8496300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«Бюджет для граждан» 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отчет исполнения бюджета за 2021 год</a:t>
            </a:r>
            <a:endParaRPr lang="ru-RU" alt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</a:endParaRPr>
          </a:p>
          <a:p>
            <a:pPr algn="ctr" eaLnBrk="1" hangingPunct="1">
              <a:defRPr/>
            </a:pPr>
            <a:r>
              <a:rPr lang="ru-RU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Подготовлен 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Администрацией </a:t>
            </a:r>
            <a:r>
              <a:rPr lang="ru-RU" alt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Рыбино-Будского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 сельсовета </a:t>
            </a:r>
            <a:r>
              <a:rPr lang="ru-RU" alt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Обоянского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 района Курской области 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tique Olive Compact" pitchFamily="34" charset="0"/>
            </a:endParaRPr>
          </a:p>
          <a:p>
            <a:pPr algn="ctr" eaLnBrk="1" hangingPunct="1">
              <a:defRPr/>
            </a:pPr>
            <a:endParaRPr lang="ru-RU" altLang="en-US" sz="2400" b="1" dirty="0">
              <a:solidFill>
                <a:srgbClr val="C00000"/>
              </a:solidFill>
              <a:latin typeface="Constantia" pitchFamily="18" charset="0"/>
            </a:endParaRPr>
          </a:p>
          <a:p>
            <a:pPr algn="ctr" eaLnBrk="1" hangingPunct="1">
              <a:defRPr/>
            </a:pPr>
            <a:endParaRPr lang="ru-RU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Адрес: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306230, Курская область, </a:t>
            </a:r>
            <a:r>
              <a:rPr lang="ru-RU" alt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Обоянский</a:t>
            </a:r>
            <a:r>
              <a:rPr lang="ru-RU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район, сл. </a:t>
            </a:r>
            <a:r>
              <a:rPr lang="ru-RU" alt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Рыбинские</a:t>
            </a:r>
            <a:r>
              <a:rPr lang="ru-RU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Буды , </a:t>
            </a:r>
            <a:r>
              <a:rPr lang="ru-RU" alt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ул.Карачевка</a:t>
            </a:r>
            <a:r>
              <a:rPr lang="ru-RU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32 </a:t>
            </a:r>
            <a:endParaRPr lang="ru-RU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Телефон: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(47141) 2-52-74, </a:t>
            </a:r>
            <a:endParaRPr lang="ru-RU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Адрес электронной 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почты:</a:t>
            </a:r>
            <a:r>
              <a:rPr lang="en-US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r/rybinskiebudy@mail.ru</a:t>
            </a:r>
            <a:endParaRPr lang="ru-RU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02833" y="500042"/>
            <a:ext cx="8555447" cy="10715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657600" y="9906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Принцип открытости 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endParaRPr lang="ru-RU" sz="12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Принцип прозрачности (открытости) означает:</a:t>
            </a:r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обязательное опубликование в средствах массовой информации утвержденных бюджетов и отчётов об их исполнении 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обязательную открытость для общества и средств массовой информации проектов бюджетов, внесённых в законодательные органы государственной власти 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обеспечение доступа к информации, размещённой в информационно-телекоммуникационной сети «Интернет» на едином портале бюджетной системы Российской Федерации 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стабильность и (или) преемственность бюджетной классификации Российской Федерации, а также обеспечение сопоставимости показателей бюджета отчётного, текущего, очередного финансового года и планового периода </a:t>
            </a:r>
          </a:p>
          <a:p>
            <a:pPr algn="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Бюджетный кодекс Российской Федерации </a:t>
            </a:r>
          </a:p>
          <a:p>
            <a:pPr algn="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статья 36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Text Box 4"/>
          <p:cNvSpPr txBox="1">
            <a:spLocks noChangeArrowheads="1"/>
          </p:cNvSpPr>
          <p:nvPr/>
        </p:nvSpPr>
        <p:spPr bwMode="auto">
          <a:xfrm>
            <a:off x="227013" y="1601788"/>
            <a:ext cx="86106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 sz="2400" b="1" dirty="0">
              <a:solidFill>
                <a:srgbClr val="343437"/>
              </a:solidFill>
              <a:latin typeface="Constantia" pitchFamily="18" charset="0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79388" y="838200"/>
            <a:ext cx="8845550" cy="5715000"/>
            <a:chOff x="0" y="0"/>
            <a:chExt cx="5572" cy="1805"/>
          </a:xfrm>
        </p:grpSpPr>
        <p:pic>
          <p:nvPicPr>
            <p:cNvPr id="6156" name="Скругленный прямоугольник 9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572" cy="1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7" name="Text Box 10"/>
            <p:cNvSpPr txBox="1">
              <a:spLocks noChangeArrowheads="1"/>
            </p:cNvSpPr>
            <p:nvPr/>
          </p:nvSpPr>
          <p:spPr bwMode="auto">
            <a:xfrm>
              <a:off x="79" y="77"/>
              <a:ext cx="5418" cy="1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indent="457200" algn="just" eaLnBrk="1" hangingPunct="1"/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Для повышения эффективности принимаемых решений, для обеспечения целевого использования бюджетных средств и возможности  и общественного контроля администрация </a:t>
              </a:r>
              <a:r>
                <a:rPr lang="ru-RU" altLang="ru-RU" sz="2000" dirty="0" err="1" smtClean="0">
                  <a:solidFill>
                    <a:srgbClr val="343437"/>
                  </a:solidFill>
                  <a:latin typeface="Constantia" pitchFamily="18" charset="0"/>
                </a:rPr>
                <a:t>Рыбино-Будского</a:t>
              </a:r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 сельсовета </a:t>
              </a:r>
              <a:r>
                <a:rPr lang="ru-RU" altLang="ru-RU" sz="2000" dirty="0" err="1" smtClean="0">
                  <a:solidFill>
                    <a:srgbClr val="343437"/>
                  </a:solidFill>
                  <a:latin typeface="Constantia" pitchFamily="18" charset="0"/>
                </a:rPr>
                <a:t>Обоянского</a:t>
              </a:r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 района Курской области обеспечивает открытость  и прозрачность утверждения и исполнения бюджета с помощью:</a:t>
              </a:r>
            </a:p>
            <a:p>
              <a:pPr indent="457200" algn="just" eaLnBrk="1" hangingPunct="1"/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- информация населения обо всех стадиях бюджетного процесса на сайте администрации;</a:t>
              </a:r>
            </a:p>
            <a:p>
              <a:pPr indent="457200" algn="just" eaLnBrk="1" hangingPunct="1"/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-проведение публичных слушаний  по проекту бюджета муниципального образования и отчету об исполнении бюджета. </a:t>
              </a:r>
              <a:endParaRPr lang="ru-RU" altLang="ru-RU" sz="2000" dirty="0">
                <a:solidFill>
                  <a:srgbClr val="343437"/>
                </a:solidFill>
                <a:latin typeface="Constantia" pitchFamily="18" charset="0"/>
              </a:endParaRPr>
            </a:p>
          </p:txBody>
        </p:sp>
      </p:grp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301625" y="5208588"/>
            <a:ext cx="8612188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indent="457200" algn="just" eaLnBrk="1" hangingPunct="1"/>
            <a:endParaRPr lang="ru-RU" altLang="ru-RU" sz="2000" dirty="0">
              <a:solidFill>
                <a:srgbClr val="343437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0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Исполнение бюджета муниципального образования</a:t>
            </a:r>
          </a:p>
          <a:p>
            <a:pPr algn="ctr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6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– процесс сбора и учета доходов и осуществление расходов на основе сводной бюджетной росписи и кассового плана.</a:t>
            </a:r>
          </a:p>
          <a:p>
            <a:pPr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– это этап бюджетного процесса, который начинается с момента утверждения решения о бюджете муниципального образования и продолжается в течение финансового года.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выделить следующие этапы этого процесса:</a:t>
            </a:r>
          </a:p>
          <a:p>
            <a:r>
              <a:rPr lang="ru-RU" sz="1600" dirty="0" smtClean="0"/>
              <a:t>-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по доходам </a:t>
            </a:r>
            <a:r>
              <a:rPr lang="ru-RU" sz="1600" dirty="0" smtClean="0"/>
              <a:t>заключается в обеспечении полного и своевременного поступления в бюджет налогов, сборов, доходов от использования</a:t>
            </a:r>
          </a:p>
          <a:p>
            <a:r>
              <a:rPr lang="ru-RU" sz="1600" dirty="0" smtClean="0"/>
              <a:t>имущества и других обязательных платежей, в соответствии с утвержденным планом мобилизации доходов.</a:t>
            </a:r>
          </a:p>
          <a:p>
            <a:r>
              <a:rPr lang="ru-RU" sz="1600" dirty="0" smtClean="0"/>
              <a:t>-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по расходам </a:t>
            </a:r>
            <a:r>
              <a:rPr lang="ru-RU" sz="1600" dirty="0" smtClean="0"/>
              <a:t>означает последовательное финансирование мероприятий, предусмотренных решением о бюджете, в пределах утвержденных сумм с целью исполнения принятых муниципальным образованием расходных обязательств.</a:t>
            </a:r>
          </a:p>
          <a:p>
            <a:r>
              <a:rPr lang="ru-RU" sz="1600" dirty="0" smtClean="0"/>
              <a:t> Составление и утверждение отчета об исполнении бюджета является важной формой контроля за исполнением бюджета.</a:t>
            </a:r>
          </a:p>
          <a:p>
            <a:r>
              <a:rPr lang="ru-RU" sz="1600" dirty="0" smtClean="0"/>
              <a:t>Отчет об исполнении бюджета составляется по всем основным показателям доходов и</a:t>
            </a:r>
          </a:p>
          <a:p>
            <a:r>
              <a:rPr lang="ru-RU" sz="1600" dirty="0" smtClean="0"/>
              <a:t>расходов в установленном порядке с необходимым анализом исполнения доходов и</a:t>
            </a:r>
          </a:p>
          <a:p>
            <a:r>
              <a:rPr lang="ru-RU" sz="1600" dirty="0" smtClean="0"/>
              <a:t>расходования средств.</a:t>
            </a:r>
          </a:p>
          <a:p>
            <a:r>
              <a:rPr lang="ru-RU" sz="1600" dirty="0" smtClean="0"/>
              <a:t>Годовой отчет об исполнении бюджета предоставляется в собрание депутатов. По результатам рассмотрения отчета об исполнении бюджета собрание депутатов принимает решение об его утверждении либо отклонении.</a:t>
            </a: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476250"/>
            <a:ext cx="8832850" cy="854075"/>
            <a:chOff x="0" y="0"/>
            <a:chExt cx="5564" cy="538"/>
          </a:xfrm>
        </p:grpSpPr>
        <p:pic>
          <p:nvPicPr>
            <p:cNvPr id="9249" name="Скругленный прямоугольник 3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564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50" name="Text Box 4"/>
            <p:cNvSpPr txBox="1">
              <a:spLocks noChangeArrowheads="1"/>
            </p:cNvSpPr>
            <p:nvPr/>
          </p:nvSpPr>
          <p:spPr bwMode="auto">
            <a:xfrm>
              <a:off x="60" y="97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altLang="ru-RU" sz="3600">
                  <a:solidFill>
                    <a:srgbClr val="660033"/>
                  </a:solidFill>
                  <a:latin typeface="Constantia" pitchFamily="18" charset="0"/>
                </a:rPr>
                <a:t>Основные понятия</a:t>
              </a:r>
            </a:p>
          </p:txBody>
        </p:sp>
      </p:grpSp>
      <p:sp>
        <p:nvSpPr>
          <p:cNvPr id="9219" name="TextBox 12"/>
          <p:cNvSpPr txBox="1">
            <a:spLocks noChangeArrowheads="1"/>
          </p:cNvSpPr>
          <p:nvPr/>
        </p:nvSpPr>
        <p:spPr bwMode="auto">
          <a:xfrm>
            <a:off x="395288" y="1341438"/>
            <a:ext cx="2808287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663300"/>
                </a:solidFill>
                <a:latin typeface="Constantia" pitchFamily="18" charset="0"/>
              </a:rPr>
              <a:t>Поступающие в бюджет денежные средства являются </a:t>
            </a:r>
            <a:r>
              <a:rPr lang="ru-RU" altLang="ru-RU" sz="1600" b="1">
                <a:solidFill>
                  <a:srgbClr val="C00000"/>
                </a:solidFill>
                <a:latin typeface="Constantia" pitchFamily="18" charset="0"/>
              </a:rPr>
              <a:t>ДОХОДАМИ БЮДЖЕТА</a:t>
            </a:r>
          </a:p>
        </p:txBody>
      </p:sp>
      <p:sp>
        <p:nvSpPr>
          <p:cNvPr id="9220" name="Стрелка вниз 13"/>
          <p:cNvSpPr>
            <a:spLocks noChangeArrowheads="1"/>
          </p:cNvSpPr>
          <p:nvPr/>
        </p:nvSpPr>
        <p:spPr bwMode="auto">
          <a:xfrm rot="2358155">
            <a:off x="684213" y="2420938"/>
            <a:ext cx="223837" cy="809625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FFF0C9"/>
          </a:solidFill>
          <a:ln w="25400">
            <a:solidFill>
              <a:srgbClr val="B07E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altLang="ru-RU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9221" name="Стрелка вниз 14"/>
          <p:cNvSpPr>
            <a:spLocks noChangeArrowheads="1"/>
          </p:cNvSpPr>
          <p:nvPr/>
        </p:nvSpPr>
        <p:spPr bwMode="auto">
          <a:xfrm rot="-2450574">
            <a:off x="2916238" y="2276475"/>
            <a:ext cx="223837" cy="1006475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FFF0C9"/>
          </a:solidFill>
          <a:ln w="25400">
            <a:solidFill>
              <a:srgbClr val="B07E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altLang="ru-RU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9222" name="Стрелка вниз 15"/>
          <p:cNvSpPr>
            <a:spLocks noChangeArrowheads="1"/>
          </p:cNvSpPr>
          <p:nvPr/>
        </p:nvSpPr>
        <p:spPr bwMode="auto">
          <a:xfrm rot="-491821">
            <a:off x="2045488" y="2512938"/>
            <a:ext cx="223838" cy="650875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FFF0C9"/>
          </a:solidFill>
          <a:ln w="25400">
            <a:solidFill>
              <a:srgbClr val="B07E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altLang="ru-RU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9223" name="Скругленный прямоугольник 16"/>
          <p:cNvSpPr>
            <a:spLocks noChangeArrowheads="1"/>
          </p:cNvSpPr>
          <p:nvPr/>
        </p:nvSpPr>
        <p:spPr bwMode="auto">
          <a:xfrm>
            <a:off x="107950" y="3213100"/>
            <a:ext cx="1295400" cy="3527425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>
            <a:solidFill>
              <a:srgbClr val="B07E0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ru-RU" altLang="ru-RU" sz="12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НАЛОГИ</a:t>
            </a: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– часть доходов граждан и организаций, которые они обязаны заплатить государству </a:t>
            </a:r>
            <a:r>
              <a:rPr lang="ru-RU" altLang="ru-RU" sz="1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(например, налог на доходы физических лиц, налог на прибыль, налог на имущество физических лиц, земельный налог, транспортный налог и др.)</a:t>
            </a:r>
          </a:p>
        </p:txBody>
      </p:sp>
      <p:sp>
        <p:nvSpPr>
          <p:cNvPr id="9224" name="Скругленный прямоугольник 17"/>
          <p:cNvSpPr>
            <a:spLocks noChangeArrowheads="1"/>
          </p:cNvSpPr>
          <p:nvPr/>
        </p:nvSpPr>
        <p:spPr bwMode="auto">
          <a:xfrm>
            <a:off x="1476375" y="3213100"/>
            <a:ext cx="1366838" cy="3527425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>
            <a:solidFill>
              <a:srgbClr val="B07E0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ru-RU" altLang="ru-RU" sz="10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НЕНАЛОГОВЫЕ ДОХОДЫ </a:t>
            </a:r>
            <a:r>
              <a:rPr lang="ru-RU" altLang="ru-RU" sz="1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– платежи в виде штрафов, санкций за нарушение </a:t>
            </a:r>
            <a:r>
              <a:rPr lang="ru-RU" altLang="ru-RU" sz="1000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законодательств, </a:t>
            </a:r>
            <a:r>
              <a:rPr lang="ru-RU" altLang="ru-RU" sz="1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платежи за пользование имуществом государства, средства самообложения граждан, доходы от оказания платных услуг</a:t>
            </a:r>
          </a:p>
        </p:txBody>
      </p:sp>
      <p:sp>
        <p:nvSpPr>
          <p:cNvPr id="9225" name="Скругленный прямоугольник 18"/>
          <p:cNvSpPr>
            <a:spLocks noChangeArrowheads="1"/>
          </p:cNvSpPr>
          <p:nvPr/>
        </p:nvSpPr>
        <p:spPr bwMode="auto">
          <a:xfrm>
            <a:off x="2916238" y="3213100"/>
            <a:ext cx="1511300" cy="3527425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>
            <a:solidFill>
              <a:srgbClr val="B07E0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ru-RU" altLang="ru-RU" sz="9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БЕЗВОЗМЕЗДНЫЕ ПОСТУПЛЕНИЯ</a:t>
            </a:r>
            <a:r>
              <a:rPr lang="ru-RU" altLang="ru-RU" sz="10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altLang="ru-RU" sz="1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– </a:t>
            </a: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средства, которые поступают в бюджет безвозмездно </a:t>
            </a:r>
            <a:r>
              <a:rPr lang="ru-RU" altLang="ru-RU" sz="1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(денежные средства, поступающие из вышестоящего бюджета (например, дотация из областного бюджета), а также безвозмездные перечисления от физических и юридических лиц) </a:t>
            </a:r>
          </a:p>
        </p:txBody>
      </p:sp>
      <p:sp>
        <p:nvSpPr>
          <p:cNvPr id="9226" name="Прямоугольник 24"/>
          <p:cNvSpPr>
            <a:spLocks noChangeArrowheads="1"/>
          </p:cNvSpPr>
          <p:nvPr/>
        </p:nvSpPr>
        <p:spPr bwMode="auto">
          <a:xfrm>
            <a:off x="5940425" y="1196975"/>
            <a:ext cx="251936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600">
                <a:solidFill>
                  <a:srgbClr val="660033"/>
                </a:solidFill>
                <a:latin typeface="Constantia" pitchFamily="18" charset="0"/>
              </a:rPr>
              <a:t>Выплачиваемые из бюджета денежные средства называются </a:t>
            </a:r>
            <a:r>
              <a:rPr lang="ru-RU" altLang="ru-RU" sz="1600" b="1">
                <a:solidFill>
                  <a:srgbClr val="C00000"/>
                </a:solidFill>
                <a:latin typeface="Constantia" pitchFamily="18" charset="0"/>
              </a:rPr>
              <a:t>РАСХОДАМИ БЮДЖЕТА</a:t>
            </a:r>
          </a:p>
        </p:txBody>
      </p:sp>
      <p:pic>
        <p:nvPicPr>
          <p:cNvPr id="9227" name="Рисунок 25" descr="чиновники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81800" y="4038600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Прямоугольник 26"/>
          <p:cNvSpPr>
            <a:spLocks noChangeArrowheads="1"/>
          </p:cNvSpPr>
          <p:nvPr/>
        </p:nvSpPr>
        <p:spPr bwMode="auto">
          <a:xfrm>
            <a:off x="6324600" y="4724400"/>
            <a:ext cx="129539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1000" b="1" dirty="0">
                <a:latin typeface="Constantia" pitchFamily="18" charset="0"/>
              </a:rPr>
              <a:t>на общегосударственные вопросы </a:t>
            </a:r>
          </a:p>
        </p:txBody>
      </p:sp>
      <p:sp>
        <p:nvSpPr>
          <p:cNvPr id="9230" name="Прямоугольник 29"/>
          <p:cNvSpPr>
            <a:spLocks noChangeArrowheads="1"/>
          </p:cNvSpPr>
          <p:nvPr/>
        </p:nvSpPr>
        <p:spPr bwMode="auto">
          <a:xfrm>
            <a:off x="5580063" y="3500438"/>
            <a:ext cx="1512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000" b="1" dirty="0">
                <a:latin typeface="Constantia" pitchFamily="18" charset="0"/>
              </a:rPr>
              <a:t>на </a:t>
            </a:r>
            <a:r>
              <a:rPr lang="ru-RU" altLang="ru-RU" sz="1000" b="1" dirty="0" smtClean="0">
                <a:latin typeface="Constantia" pitchFamily="18" charset="0"/>
              </a:rPr>
              <a:t>культуру, </a:t>
            </a:r>
            <a:r>
              <a:rPr lang="ru-RU" altLang="ru-RU" sz="1000" b="1" dirty="0" err="1" smtClean="0">
                <a:latin typeface="Constantia" pitchFamily="18" charset="0"/>
              </a:rPr>
              <a:t>киноматографию</a:t>
            </a:r>
            <a:endParaRPr lang="ru-RU" altLang="ru-RU" sz="1000" b="1" dirty="0">
              <a:latin typeface="Constantia" pitchFamily="18" charset="0"/>
            </a:endParaRPr>
          </a:p>
        </p:txBody>
      </p:sp>
      <p:pic>
        <p:nvPicPr>
          <p:cNvPr id="9231" name="Рисунок 30" descr="культура 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651500" y="2781300"/>
            <a:ext cx="7207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Рисунок 32" descr="жкх 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667625" y="263683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6" name="Прямоугольник 35"/>
          <p:cNvSpPr>
            <a:spLocks noChangeArrowheads="1"/>
          </p:cNvSpPr>
          <p:nvPr/>
        </p:nvSpPr>
        <p:spPr bwMode="auto">
          <a:xfrm>
            <a:off x="7451725" y="3429000"/>
            <a:ext cx="12969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000" b="1">
                <a:latin typeface="Constantia" pitchFamily="18" charset="0"/>
              </a:rPr>
              <a:t>на жилищно-коммунальное хозяйство</a:t>
            </a:r>
          </a:p>
        </p:txBody>
      </p:sp>
      <p:pic>
        <p:nvPicPr>
          <p:cNvPr id="9238" name="Рисунок 37" descr="сельское хозяйство 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181600" y="5562600"/>
            <a:ext cx="91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9" name="Прямоугольник 38"/>
          <p:cNvSpPr>
            <a:spLocks noChangeArrowheads="1"/>
          </p:cNvSpPr>
          <p:nvPr/>
        </p:nvSpPr>
        <p:spPr bwMode="auto">
          <a:xfrm>
            <a:off x="5000628" y="6429397"/>
            <a:ext cx="31432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1000" b="1" dirty="0">
                <a:latin typeface="Constantia" pitchFamily="18" charset="0"/>
              </a:rPr>
              <a:t>на национальную экономику </a:t>
            </a:r>
          </a:p>
        </p:txBody>
      </p:sp>
      <p:pic>
        <p:nvPicPr>
          <p:cNvPr id="9240" name="Рисунок 39" descr="библиотекарь 3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56325" y="2565400"/>
            <a:ext cx="863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2" name="Прямоугольник 42"/>
          <p:cNvSpPr>
            <a:spLocks noChangeArrowheads="1"/>
          </p:cNvSpPr>
          <p:nvPr/>
        </p:nvSpPr>
        <p:spPr bwMode="auto">
          <a:xfrm>
            <a:off x="4500562" y="4786322"/>
            <a:ext cx="1944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1000" b="1" dirty="0">
                <a:latin typeface="Constantia" pitchFamily="18" charset="0"/>
              </a:rPr>
              <a:t>на физическую культуру и спорт</a:t>
            </a:r>
          </a:p>
        </p:txBody>
      </p:sp>
      <p:pic>
        <p:nvPicPr>
          <p:cNvPr id="9245" name="Рисунок 45" descr="спорт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929190" y="4071942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7" name="Picture 34" descr="1_5254fd44ba66e5254fd44ba6b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348038" y="1700213"/>
            <a:ext cx="2286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7086600" y="6019800"/>
            <a:ext cx="1178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Constantia" pitchFamily="18" charset="0"/>
              </a:rPr>
              <a:t>Благоустройство</a:t>
            </a:r>
            <a:endParaRPr lang="ru-RU" sz="1000" dirty="0">
              <a:latin typeface="Constantia" pitchFamily="18" charset="0"/>
            </a:endParaRPr>
          </a:p>
        </p:txBody>
      </p:sp>
      <p:pic>
        <p:nvPicPr>
          <p:cNvPr id="38914" name="Picture 2" descr="C:\Users\Марина\Desktop\iODRC05KJ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43800" y="5105400"/>
            <a:ext cx="12954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2844" y="571480"/>
            <a:ext cx="8772525" cy="700088"/>
            <a:chOff x="0" y="0"/>
            <a:chExt cx="5526" cy="441"/>
          </a:xfrm>
        </p:grpSpPr>
        <p:pic>
          <p:nvPicPr>
            <p:cNvPr id="10248" name="Скругленный прямоугольник 1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526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9" name="Text Box 4"/>
            <p:cNvSpPr txBox="1">
              <a:spLocks noChangeArrowheads="1"/>
            </p:cNvSpPr>
            <p:nvPr/>
          </p:nvSpPr>
          <p:spPr bwMode="auto">
            <a:xfrm>
              <a:off x="41" y="39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ru-RU" sz="3600" dirty="0">
                  <a:solidFill>
                    <a:srgbClr val="00B050"/>
                  </a:solidFill>
                  <a:latin typeface="Constantia" pitchFamily="18" charset="0"/>
                </a:rPr>
                <a:t>Основные понятия</a:t>
              </a:r>
            </a:p>
          </p:txBody>
        </p:sp>
      </p:grpSp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179388" y="1700213"/>
            <a:ext cx="31686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 dirty="0">
                <a:solidFill>
                  <a:srgbClr val="D9253E"/>
                </a:solidFill>
                <a:latin typeface="Constantia" pitchFamily="18" charset="0"/>
              </a:rPr>
              <a:t>ДОХОДЫ &lt; РАСХОДЫ = ДЕФИЦИТ БЮДЖЕТА</a:t>
            </a:r>
          </a:p>
          <a:p>
            <a:pPr eaLnBrk="1" hangingPunct="1"/>
            <a:endParaRPr lang="ru-RU" altLang="ru-RU" sz="2000" b="1" dirty="0">
              <a:solidFill>
                <a:srgbClr val="D9253E"/>
              </a:solidFill>
              <a:latin typeface="Constantia" pitchFamily="18" charset="0"/>
            </a:endParaRPr>
          </a:p>
          <a:p>
            <a:pPr eaLnBrk="1" hangingPunct="1"/>
            <a:r>
              <a:rPr lang="ru-RU" altLang="ru-RU" sz="2000" b="1" i="1" dirty="0">
                <a:solidFill>
                  <a:srgbClr val="672020"/>
                </a:solidFill>
                <a:latin typeface="Constantia" pitchFamily="18" charset="0"/>
              </a:rPr>
              <a:t>НЕДОСТАЮЩИЕ СРЕДСТВА БЕРУТ В ДОЛГ ИЛИ ИЗ НАКОПЛЕНИЙ </a:t>
            </a:r>
            <a:endParaRPr lang="ru-RU" altLang="ru-RU" sz="2000" b="1" dirty="0">
              <a:latin typeface="Constantia" pitchFamily="18" charset="0"/>
            </a:endParaRP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5651500" y="1773238"/>
            <a:ext cx="33131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 dirty="0">
                <a:solidFill>
                  <a:srgbClr val="D9253E"/>
                </a:solidFill>
                <a:latin typeface="Constantia" pitchFamily="18" charset="0"/>
              </a:rPr>
              <a:t>ДОХОДЫ &gt; РАСХОДЫ = ПРОФИЦИТ БЮДЖЕТА</a:t>
            </a:r>
          </a:p>
          <a:p>
            <a:pPr eaLnBrk="1" hangingPunct="1"/>
            <a:endParaRPr lang="ru-RU" altLang="ru-RU" sz="2000" b="1" dirty="0">
              <a:solidFill>
                <a:srgbClr val="D9253E"/>
              </a:solidFill>
              <a:latin typeface="Constantia" pitchFamily="18" charset="0"/>
            </a:endParaRPr>
          </a:p>
          <a:p>
            <a:pPr eaLnBrk="1" hangingPunct="1"/>
            <a:r>
              <a:rPr lang="ru-RU" altLang="ru-RU" sz="2000" b="1" i="1" dirty="0">
                <a:solidFill>
                  <a:srgbClr val="672020"/>
                </a:solidFill>
                <a:latin typeface="Constantia" pitchFamily="18" charset="0"/>
              </a:rPr>
              <a:t>ИЗЛИШКИ СРЕДСТВ  НАПРАВЛЯЮТ </a:t>
            </a:r>
          </a:p>
          <a:p>
            <a:pPr eaLnBrk="1" hangingPunct="1"/>
            <a:r>
              <a:rPr lang="ru-RU" altLang="ru-RU" sz="2000" b="1" i="1" dirty="0">
                <a:solidFill>
                  <a:srgbClr val="672020"/>
                </a:solidFill>
                <a:latin typeface="Constantia" pitchFamily="18" charset="0"/>
              </a:rPr>
              <a:t>В НАКОПЛЕНИЯ</a:t>
            </a:r>
            <a:endParaRPr lang="ru-RU" altLang="ru-RU" sz="2000" b="1" dirty="0">
              <a:latin typeface="Constantia" pitchFamily="18" charset="0"/>
            </a:endParaRPr>
          </a:p>
        </p:txBody>
      </p:sp>
      <p:pic>
        <p:nvPicPr>
          <p:cNvPr id="10245" name="Рисунок 6" descr="весы 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059113" y="1484313"/>
            <a:ext cx="2822575" cy="245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250825" y="3860800"/>
            <a:ext cx="87852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ru-RU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составляется на три года – очередной финансовый год и плановый период (например, на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год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 плановый период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и 2023 годов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/>
            <a:endParaRPr lang="ru-RU" altLang="en-US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Очередной финансовый год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который составляется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(например,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2021год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/>
            <a:endParaRPr lang="ru-RU" altLang="en-US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два года, следующих за очередным финансовым годом (например,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и 2023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571500"/>
            <a:ext cx="8643937" cy="1257300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40" rIns="91440" bIns="45720" anchor="ctr">
            <a:normAutofit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Основные характеристики бюджета муниципального образования «</a:t>
            </a:r>
            <a:r>
              <a:rPr lang="ru-RU" sz="2400" b="1" dirty="0" err="1" smtClean="0">
                <a:solidFill>
                  <a:srgbClr val="800000"/>
                </a:solidFill>
                <a:latin typeface="Times New Roman" pitchFamily="18" charset="0"/>
              </a:rPr>
              <a:t>Рыбино-Будский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 сельсовет» </a:t>
            </a:r>
            <a:r>
              <a:rPr lang="ru-RU" sz="2400" b="1" dirty="0" err="1" smtClean="0">
                <a:solidFill>
                  <a:srgbClr val="800000"/>
                </a:solidFill>
                <a:latin typeface="Times New Roman" pitchFamily="18" charset="0"/>
              </a:rPr>
              <a:t>Обоянского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 района Курской области за 2021год</a:t>
            </a:r>
          </a:p>
        </p:txBody>
      </p:sp>
      <p:sp>
        <p:nvSpPr>
          <p:cNvPr id="17411" name="Text Box 75"/>
          <p:cNvSpPr txBox="1">
            <a:spLocks noChangeArrowheads="1"/>
          </p:cNvSpPr>
          <p:nvPr/>
        </p:nvSpPr>
        <p:spPr bwMode="auto">
          <a:xfrm>
            <a:off x="7588757" y="1905000"/>
            <a:ext cx="12969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Arial" pitchFamily="34" charset="0"/>
              </a:rPr>
              <a:t>(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тыс. рублей)</a:t>
            </a: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7994650" y="60325"/>
            <a:ext cx="1062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endParaRPr lang="ru-RU" sz="1400">
              <a:solidFill>
                <a:srgbClr val="363636"/>
              </a:solidFill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3618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7745078"/>
              </p:ext>
            </p:extLst>
          </p:nvPr>
        </p:nvGraphicFramePr>
        <p:xfrm>
          <a:off x="193675" y="2209802"/>
          <a:ext cx="8645526" cy="434956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09845"/>
                <a:gridCol w="2478539"/>
                <a:gridCol w="2045156"/>
                <a:gridCol w="1840303"/>
                <a:gridCol w="1471683"/>
              </a:tblGrid>
              <a:tr h="6857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2021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2021год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  исполнения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06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06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3198,3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2291,4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71,6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31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004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1755,6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848,7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48,3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64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1.2..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1442,7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1442,7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03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9324,7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7905,00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84,8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6392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- 5613,6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31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 бюджета всего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6126,4</a:t>
                      </a:r>
                    </a:p>
                  </a:txBody>
                  <a:tcPr anchor="b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5613,6</a:t>
                      </a:r>
                    </a:p>
                  </a:txBody>
                  <a:tcPr anchor="b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512,8</a:t>
                      </a:r>
                    </a:p>
                  </a:txBody>
                  <a:tcPr anchor="b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88913"/>
            <a:ext cx="8229600" cy="638175"/>
          </a:xfrm>
          <a:ln>
            <a:miter lim="800000"/>
            <a:headEnd/>
            <a:tailEnd/>
          </a:ln>
        </p:spPr>
        <p:txBody>
          <a:bodyPr lIns="91440" tIns="0" rIns="91440" bIns="4572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kern="1200" dirty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Доходы бюджета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692275" y="727075"/>
            <a:ext cx="5472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b="1" dirty="0">
                <a:solidFill>
                  <a:srgbClr val="000082"/>
                </a:solidFill>
                <a:latin typeface="Times New Roman" pitchFamily="18" charset="0"/>
                <a:cs typeface="Times New Roman" pitchFamily="18" charset="0"/>
              </a:rPr>
              <a:t>Доходы бюджета – безвозмездные и безвозвратные поступления денежных средств в бюджет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57290" y="1357298"/>
            <a:ext cx="628654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72000" y="1357298"/>
            <a:ext cx="0" cy="3444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7430314" y="1571612"/>
            <a:ext cx="427834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357290" y="1357298"/>
            <a:ext cx="0" cy="3619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9388" y="1700213"/>
            <a:ext cx="2468562" cy="304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43212" y="1700213"/>
            <a:ext cx="3443299" cy="304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00826" y="1714488"/>
            <a:ext cx="2428892" cy="55399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БЕЗВОЗМЕЗДНЫЕ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ПОСТУПЛЕНИЯ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00826" y="2420938"/>
            <a:ext cx="2428892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Дотации бюджетам сельских поселений на выравнивание бюджетной обеспеченности;</a:t>
            </a:r>
          </a:p>
          <a:p>
            <a:pPr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бюджетам поселений на осуществление первичного воинского учета на территориях, где отсутствуют военные комиссариаты.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3212" y="2133600"/>
            <a:ext cx="3443299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1" hangingPunct="1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находящегося в государственной и муниципальной собственности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Прочие неналоговые доходы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9388" y="2133600"/>
            <a:ext cx="2468562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Поступления от уплаты налогов, установленных Налоговым кодексом Российской Федерации, например: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доходы физических лиц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Земельный налог;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имущество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714375"/>
            <a:ext cx="8143875" cy="1071563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Ins="18288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kern="1200" dirty="0">
                <a:solidFill>
                  <a:srgbClr val="00008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28688" y="2070100"/>
            <a:ext cx="8215312" cy="357188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18288"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rgbClr val="00B050"/>
                </a:solidFill>
                <a:cs typeface="Arial" pitchFamily="34" charset="0"/>
              </a:rPr>
              <a:t>Формы межбюджетных трансфертов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643570" y="2500306"/>
            <a:ext cx="500066" cy="428625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00034" y="3000372"/>
            <a:ext cx="1785950" cy="3231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200" b="1" dirty="0">
                <a:solidFill>
                  <a:srgbClr val="000000"/>
                </a:solidFill>
                <a:cs typeface="Arial" pitchFamily="34" charset="0"/>
              </a:rPr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200" b="1" dirty="0" err="1">
                <a:solidFill>
                  <a:srgbClr val="000000"/>
                </a:solidFill>
                <a:cs typeface="Arial" pitchFamily="34" charset="0"/>
              </a:rPr>
              <a:t>софинансирования</a:t>
            </a:r>
            <a:r>
              <a:rPr lang="ru-RU" sz="1200" b="1" dirty="0">
                <a:solidFill>
                  <a:srgbClr val="000000"/>
                </a:solidFill>
                <a:cs typeface="Arial" pitchFamily="34" charset="0"/>
              </a:rPr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29454" y="3000372"/>
            <a:ext cx="1785937" cy="24622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Дотации – </a:t>
            </a:r>
            <a:r>
              <a:rPr lang="ru-RU" sz="1400" b="1" dirty="0" smtClean="0">
                <a:solidFill>
                  <a:srgbClr val="000000"/>
                </a:solidFill>
                <a:cs typeface="Arial" pitchFamily="34" charset="0"/>
              </a:rPr>
              <a:t>межбюджетные </a:t>
            </a: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14612" y="3000372"/>
            <a:ext cx="2071702" cy="3231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200" b="1" dirty="0">
                <a:solidFill>
                  <a:srgbClr val="000000"/>
                </a:solidFill>
                <a:cs typeface="Arial" pitchFamily="34" charset="0"/>
              </a:rPr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72066" y="3000372"/>
            <a:ext cx="1643074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400" b="1" dirty="0" smtClean="0">
                <a:solidFill>
                  <a:srgbClr val="000000"/>
                </a:solidFill>
                <a:cs typeface="Arial" pitchFamily="34" charset="0"/>
              </a:rPr>
              <a:t>Иные межбюджетные трансферты</a:t>
            </a:r>
            <a:endParaRPr lang="ru-RU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3428992" y="2500306"/>
            <a:ext cx="500066" cy="428628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142976" y="2500306"/>
            <a:ext cx="500066" cy="428625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500958" y="2500306"/>
            <a:ext cx="500066" cy="428625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3124</TotalTime>
  <Words>1415</Words>
  <Application>Microsoft Office PowerPoint</Application>
  <PresentationFormat>Экран (4:3)</PresentationFormat>
  <Paragraphs>261</Paragraphs>
  <Slides>15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Поток</vt:lpstr>
      <vt:lpstr>Лист Microsoft Office Excel 97-2003</vt:lpstr>
      <vt:lpstr>Слайд 1</vt:lpstr>
      <vt:lpstr>Слайд 2</vt:lpstr>
      <vt:lpstr>Слайд 3</vt:lpstr>
      <vt:lpstr>Слайд 4</vt:lpstr>
      <vt:lpstr>Слайд 5</vt:lpstr>
      <vt:lpstr>Слайд 6</vt:lpstr>
      <vt:lpstr>Основные характеристики бюджета муниципального образования «Рыбино-Будский сельсовет» Обоянского района Курской области за 2021год</vt:lpstr>
      <vt:lpstr>Доходы бюджета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Безвозмездные поступления  муниципального образования «Рыбино-Будский сельсовет» Обоянского района Курской области</vt:lpstr>
      <vt:lpstr>Слайд 11</vt:lpstr>
      <vt:lpstr>Слайд 12</vt:lpstr>
      <vt:lpstr>Слайд 13</vt:lpstr>
      <vt:lpstr>Динамика расходов бюджета Рыбино-Будского сельсовета Обоянского района Курской области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Марина</dc:creator>
  <cp:lastModifiedBy>Марина</cp:lastModifiedBy>
  <cp:revision>189</cp:revision>
  <cp:lastPrinted>1601-01-01T00:00:00Z</cp:lastPrinted>
  <dcterms:created xsi:type="dcterms:W3CDTF">1601-01-01T00:00:00Z</dcterms:created>
  <dcterms:modified xsi:type="dcterms:W3CDTF">2022-04-11T15:10:06Z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