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84" r:id="rId17"/>
    <p:sldId id="274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778" autoAdjust="0"/>
  </p:normalViewPr>
  <p:slideViewPr>
    <p:cSldViewPr>
      <p:cViewPr>
        <p:scale>
          <a:sx n="88" d="100"/>
          <a:sy n="88" d="100"/>
        </p:scale>
        <p:origin x="-1282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CD9FE3-BDF3-45C0-8743-29362299F7F5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27952E-DC54-485C-826C-42D2DD451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49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E69BE-80CC-4B13-A366-FB3783F1F9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ED605-6B5B-4DA3-957D-4332E70DBD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C9FF7-F9DF-4676-B5E8-CEC4815E6E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3077-BD44-4733-A8A7-5AF17685CF1A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C2B8-6AB5-4581-9E2E-10733A8D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6FE0-106F-46FB-8811-4DB8B7CDF861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6FD-EBE0-4240-9680-52FE1D5E8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E104-D3D5-4F5F-B170-5B49CAC72A50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648F-C28B-4740-81DA-6ECAA1664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CC9F-F10B-42AE-B686-16EBA23A10DC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781D-790C-4146-BBF5-26ADA4154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43D6-4F0D-43BB-A808-F980F1A42C44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4B18-AF79-4F43-9178-0F247673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258F-1B4B-4AC5-B9D9-5DB029191019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81AA-D433-4CA2-9280-CA2D6176D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FD3F-BD24-4D05-935E-922D5C98F347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858-332C-4F0F-93C4-535BAF249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0845-708C-43AB-B1D1-D42620724383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317F-2BF0-48B8-B653-CA89B3B55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7CB9E-D9D4-474C-B850-94C461CC33EF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155F-EA4B-4D6A-A219-7B8D4D424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A08B-75A5-439C-A063-4C66CA664F8B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B31C-D522-48D5-A4B1-DA6D047CF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95BF-3A81-4462-86B9-6F4E53FD4016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A3B3-26CE-4999-89CA-29F93473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6B702-C609-4540-9A56-988F752DC502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92D77-4685-4E2A-854C-CA2680E67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221163"/>
            <a:ext cx="6400800" cy="1231900"/>
          </a:xfrm>
        </p:spPr>
        <p:txBody>
          <a:bodyPr/>
          <a:lstStyle/>
          <a:p>
            <a:pPr algn="ctr"/>
            <a:r>
              <a:rPr lang="ru-RU" b="1" dirty="0"/>
              <a:t>Бюджет Рыбино-Будского сельсовета Обоянского района Курской области на </a:t>
            </a:r>
            <a:r>
              <a:rPr lang="ru-RU" b="1" dirty="0" smtClean="0"/>
              <a:t>202</a:t>
            </a:r>
            <a:r>
              <a:rPr lang="ru-RU" b="1" dirty="0">
                <a:latin typeface="Arial" charset="0"/>
              </a:rPr>
              <a:t>4</a:t>
            </a:r>
            <a:r>
              <a:rPr lang="ru-RU" b="1" dirty="0" smtClean="0"/>
              <a:t> </a:t>
            </a:r>
            <a:r>
              <a:rPr lang="ru-RU" b="1" dirty="0"/>
              <a:t>год и на плановый период </a:t>
            </a:r>
            <a:r>
              <a:rPr lang="ru-RU" b="1" dirty="0" smtClean="0"/>
              <a:t>202</a:t>
            </a:r>
            <a:r>
              <a:rPr lang="ru-RU" b="1" dirty="0" smtClean="0">
                <a:latin typeface="Arial" charset="0"/>
              </a:rPr>
              <a:t>5</a:t>
            </a:r>
            <a:r>
              <a:rPr lang="ru-RU" b="1" dirty="0" smtClean="0"/>
              <a:t>-202</a:t>
            </a:r>
            <a:r>
              <a:rPr lang="ru-RU" b="1" dirty="0">
                <a:latin typeface="Arial" charset="0"/>
              </a:rPr>
              <a:t>6</a:t>
            </a:r>
            <a:r>
              <a:rPr lang="ru-RU" b="1" dirty="0" smtClean="0"/>
              <a:t> </a:t>
            </a:r>
            <a:r>
              <a:rPr lang="ru-RU" b="1" dirty="0"/>
              <a:t>годы» 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755650" y="549275"/>
            <a:ext cx="79930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/>
              <a:t>Бюджетная классификация Российской Федерации</a:t>
            </a:r>
            <a:r>
              <a:rPr lang="ru-RU" altLang="ru-RU" sz="1400"/>
              <a:t> – группировка доходов,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расходов и источников финансирования дефицитов бюджетов бюджетной системы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Российской Федерации, используемая для составления и исполнения бюджетов,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составления бюджетной отчётности, обеспечивающей сопоставимость показателей бюджетов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бюджетной системы Российской Федерации (статья 18 Бюджетного Кодекса)</a:t>
            </a:r>
          </a:p>
          <a:p>
            <a:pPr algn="ctr"/>
            <a:endParaRPr lang="ru-RU" altLang="ru-RU" sz="1400"/>
          </a:p>
        </p:txBody>
      </p:sp>
      <p:sp>
        <p:nvSpPr>
          <p:cNvPr id="23554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/>
        </p:nvGraphicFramePr>
        <p:xfrm>
          <a:off x="827088" y="2062163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615" name="AutoShape 1241"/>
          <p:cNvSpPr>
            <a:spLocks noChangeArrowheads="1"/>
          </p:cNvSpPr>
          <p:nvPr/>
        </p:nvSpPr>
        <p:spPr bwMode="auto">
          <a:xfrm>
            <a:off x="1641475" y="4237038"/>
            <a:ext cx="1068388" cy="1217612"/>
          </a:xfrm>
          <a:prstGeom prst="parallelogram">
            <a:avLst>
              <a:gd name="adj" fmla="val 3290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Разделы </a:t>
            </a:r>
          </a:p>
          <a:p>
            <a:pPr algn="ctr"/>
            <a:r>
              <a:rPr lang="ru-RU" altLang="ru-RU" sz="900"/>
              <a:t>определяют</a:t>
            </a:r>
          </a:p>
          <a:p>
            <a:pPr algn="ctr"/>
            <a:r>
              <a:rPr lang="ru-RU" altLang="ru-RU" sz="900"/>
              <a:t>отраслевое </a:t>
            </a:r>
          </a:p>
          <a:p>
            <a:pPr algn="ctr"/>
            <a:r>
              <a:rPr lang="ru-RU" altLang="ru-RU" sz="900"/>
              <a:t>направление</a:t>
            </a:r>
          </a:p>
          <a:p>
            <a:pPr algn="ctr"/>
            <a:r>
              <a:rPr lang="ru-RU" altLang="ru-RU" sz="900"/>
              <a:t>расходов</a:t>
            </a:r>
          </a:p>
        </p:txBody>
      </p:sp>
      <p:sp>
        <p:nvSpPr>
          <p:cNvPr id="23616" name="AutoShape 1242"/>
          <p:cNvSpPr>
            <a:spLocks noChangeArrowheads="1"/>
          </p:cNvSpPr>
          <p:nvPr/>
        </p:nvSpPr>
        <p:spPr bwMode="auto">
          <a:xfrm>
            <a:off x="2373313" y="4227513"/>
            <a:ext cx="1222375" cy="1223962"/>
          </a:xfrm>
          <a:prstGeom prst="parallelogram">
            <a:avLst>
              <a:gd name="adj" fmla="val 27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Подразделы</a:t>
            </a:r>
          </a:p>
          <a:p>
            <a:pPr algn="ctr"/>
            <a:r>
              <a:rPr lang="ru-RU" altLang="ru-RU" sz="900"/>
              <a:t>детализируют</a:t>
            </a:r>
          </a:p>
          <a:p>
            <a:pPr algn="ctr"/>
            <a:r>
              <a:rPr lang="ru-RU" altLang="ru-RU" sz="900"/>
              <a:t>направления </a:t>
            </a:r>
          </a:p>
          <a:p>
            <a:pPr algn="ctr"/>
            <a:r>
              <a:rPr lang="ru-RU" altLang="ru-RU" sz="900"/>
              <a:t>в разделах</a:t>
            </a:r>
          </a:p>
        </p:txBody>
      </p:sp>
      <p:sp>
        <p:nvSpPr>
          <p:cNvPr id="23617" name="AutoShape 1245"/>
          <p:cNvSpPr>
            <a:spLocks noChangeArrowheads="1"/>
          </p:cNvSpPr>
          <p:nvPr/>
        </p:nvSpPr>
        <p:spPr bwMode="auto">
          <a:xfrm>
            <a:off x="523875" y="4227513"/>
            <a:ext cx="1455738" cy="1223962"/>
          </a:xfrm>
          <a:prstGeom prst="parallelogram">
            <a:avLst>
              <a:gd name="adj" fmla="val 2463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Уникальный </a:t>
            </a:r>
          </a:p>
          <a:p>
            <a:pPr algn="ctr"/>
            <a:r>
              <a:rPr lang="ru-RU" altLang="ru-RU" sz="900"/>
              <a:t>код для каждого</a:t>
            </a:r>
          </a:p>
          <a:p>
            <a:pPr algn="ctr"/>
            <a:r>
              <a:rPr lang="ru-RU" altLang="ru-RU" sz="900"/>
              <a:t> ГРБС</a:t>
            </a:r>
          </a:p>
        </p:txBody>
      </p:sp>
      <p:sp>
        <p:nvSpPr>
          <p:cNvPr id="23618" name="AutoShape 1249"/>
          <p:cNvSpPr>
            <a:spLocks noChangeArrowheads="1"/>
          </p:cNvSpPr>
          <p:nvPr/>
        </p:nvSpPr>
        <p:spPr bwMode="auto">
          <a:xfrm>
            <a:off x="3233738" y="4227513"/>
            <a:ext cx="2590800" cy="1217612"/>
          </a:xfrm>
          <a:prstGeom prst="parallelogram">
            <a:avLst>
              <a:gd name="adj" fmla="val 28429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Целевые статьи обеспечивают</a:t>
            </a:r>
          </a:p>
          <a:p>
            <a:pPr algn="ctr"/>
            <a:r>
              <a:rPr lang="ru-RU" altLang="ru-RU" sz="900"/>
              <a:t>привязку бюджетных ассигнований</a:t>
            </a:r>
          </a:p>
          <a:p>
            <a:pPr algn="ctr"/>
            <a:r>
              <a:rPr lang="ru-RU" altLang="ru-RU" sz="900"/>
              <a:t>к конкретным программам, </a:t>
            </a:r>
          </a:p>
          <a:p>
            <a:pPr algn="ctr"/>
            <a:r>
              <a:rPr lang="ru-RU" altLang="ru-RU" sz="900"/>
              <a:t>направлениям деятельности</a:t>
            </a:r>
          </a:p>
          <a:p>
            <a:pPr algn="ctr"/>
            <a:r>
              <a:rPr lang="ru-RU" altLang="ru-RU" sz="900"/>
              <a:t>субъектов бюджетного</a:t>
            </a:r>
          </a:p>
          <a:p>
            <a:pPr algn="ctr"/>
            <a:r>
              <a:rPr lang="ru-RU" altLang="ru-RU" sz="900"/>
              <a:t>планирования и участников</a:t>
            </a:r>
          </a:p>
          <a:p>
            <a:pPr algn="ctr"/>
            <a:r>
              <a:rPr lang="ru-RU" altLang="ru-RU" sz="900"/>
              <a:t>бюджетного процесса</a:t>
            </a:r>
          </a:p>
          <a:p>
            <a:pPr algn="ctr"/>
            <a:r>
              <a:rPr lang="ru-RU" altLang="ru-RU" sz="900"/>
              <a:t>в рамках подразделов</a:t>
            </a:r>
          </a:p>
        </p:txBody>
      </p:sp>
      <p:sp>
        <p:nvSpPr>
          <p:cNvPr id="23619" name="AutoShape 1250"/>
          <p:cNvSpPr>
            <a:spLocks noChangeArrowheads="1"/>
          </p:cNvSpPr>
          <p:nvPr/>
        </p:nvSpPr>
        <p:spPr bwMode="auto">
          <a:xfrm>
            <a:off x="5364163" y="422275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Виды расходов</a:t>
            </a:r>
          </a:p>
          <a:p>
            <a:pPr algn="ctr"/>
            <a:r>
              <a:rPr lang="ru-RU" altLang="ru-RU" sz="900"/>
              <a:t>Указывают вид</a:t>
            </a:r>
          </a:p>
          <a:p>
            <a:pPr algn="ctr"/>
            <a:r>
              <a:rPr lang="ru-RU" altLang="ru-RU" sz="900"/>
              <a:t>Бюджетных </a:t>
            </a:r>
          </a:p>
          <a:p>
            <a:pPr algn="ctr"/>
            <a:r>
              <a:rPr lang="ru-RU" altLang="ru-RU" sz="900"/>
              <a:t>ассигнований</a:t>
            </a:r>
          </a:p>
        </p:txBody>
      </p:sp>
      <p:sp>
        <p:nvSpPr>
          <p:cNvPr id="23620" name="AutoShape 1251"/>
          <p:cNvSpPr>
            <a:spLocks noChangeArrowheads="1"/>
          </p:cNvSpPr>
          <p:nvPr/>
        </p:nvSpPr>
        <p:spPr bwMode="auto">
          <a:xfrm>
            <a:off x="6516688" y="4221163"/>
            <a:ext cx="2160587" cy="1223962"/>
          </a:xfrm>
          <a:prstGeom prst="parallelogram">
            <a:avLst>
              <a:gd name="adj" fmla="val 29690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КОСГУ отражает </a:t>
            </a:r>
          </a:p>
          <a:p>
            <a:pPr algn="ctr"/>
            <a:r>
              <a:rPr lang="ru-RU" altLang="ru-RU" sz="900"/>
              <a:t>экономическое содержание</a:t>
            </a:r>
          </a:p>
          <a:p>
            <a:pPr algn="ctr"/>
            <a:r>
              <a:rPr lang="ru-RU" altLang="ru-RU" sz="900"/>
              <a:t>операций государственного</a:t>
            </a:r>
          </a:p>
          <a:p>
            <a:pPr algn="ctr"/>
            <a:r>
              <a:rPr lang="ru-RU" altLang="ru-RU" sz="900"/>
              <a:t>сектора. В решении</a:t>
            </a:r>
          </a:p>
          <a:p>
            <a:pPr algn="ctr"/>
            <a:r>
              <a:rPr lang="ru-RU" altLang="ru-RU" sz="900"/>
              <a:t>о бюджете не </a:t>
            </a:r>
          </a:p>
          <a:p>
            <a:pPr algn="ctr"/>
            <a:r>
              <a:rPr lang="ru-RU" altLang="ru-RU" sz="900"/>
              <a:t>применяется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ПРИНЦИП разграничения</a:t>
            </a:r>
            <a:r>
              <a:rPr lang="ru-RU" altLang="ru-RU"/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доходов </a:t>
            </a:r>
            <a:r>
              <a:rPr lang="ru-RU" altLang="ru-RU" sz="160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расходов</a:t>
            </a:r>
            <a:r>
              <a:rPr lang="ru-RU" altLang="ru-RU" sz="160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4581" name="Picture 10" descr="fd9511e647e9fcee6bbfa44aac3b66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/>
              <a:t>Доходы бюджета</a:t>
            </a:r>
            <a:r>
              <a:rPr lang="ru-RU" altLang="ru-RU" sz="1800" kern="0" dirty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Поступления от уплаты </a:t>
            </a:r>
          </a:p>
          <a:p>
            <a:r>
              <a:rPr lang="ru-RU" altLang="ru-RU" sz="1400"/>
              <a:t>налогов, установленных </a:t>
            </a:r>
          </a:p>
          <a:p>
            <a:r>
              <a:rPr lang="ru-RU" altLang="ru-RU" sz="1400"/>
              <a:t>Налоговым Кодексом РФ:</a:t>
            </a:r>
          </a:p>
          <a:p>
            <a:r>
              <a:rPr lang="ru-RU" altLang="ru-RU" sz="1400"/>
              <a:t>-налог на доходы </a:t>
            </a:r>
          </a:p>
          <a:p>
            <a:r>
              <a:rPr lang="ru-RU" altLang="ru-RU" sz="140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/>
              <a:t>акцизы;</a:t>
            </a:r>
          </a:p>
          <a:p>
            <a:r>
              <a:rPr lang="ru-RU" altLang="ru-RU" sz="1400"/>
              <a:t>-налоги на совокупный </a:t>
            </a:r>
          </a:p>
          <a:p>
            <a:r>
              <a:rPr lang="ru-RU" altLang="ru-RU" sz="1400"/>
              <a:t> доход;</a:t>
            </a:r>
          </a:p>
          <a:p>
            <a:r>
              <a:rPr lang="ru-RU" altLang="ru-RU" sz="140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/>
              <a:t>госпошлина</a:t>
            </a: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Платежи, установленные</a:t>
            </a:r>
          </a:p>
          <a:p>
            <a:r>
              <a:rPr lang="ru-RU" altLang="ru-RU" sz="1400"/>
              <a:t> законодательством </a:t>
            </a:r>
          </a:p>
          <a:p>
            <a:r>
              <a:rPr lang="ru-RU" altLang="ru-RU" sz="1400"/>
              <a:t>Российской Федерации:</a:t>
            </a:r>
          </a:p>
          <a:p>
            <a:r>
              <a:rPr lang="ru-RU" altLang="ru-RU" sz="1400"/>
              <a:t>-арендная плата за землю;</a:t>
            </a:r>
          </a:p>
          <a:p>
            <a:r>
              <a:rPr lang="ru-RU" altLang="ru-RU" sz="1400"/>
              <a:t>-доходы от использования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реализации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продажи</a:t>
            </a:r>
          </a:p>
          <a:p>
            <a:r>
              <a:rPr lang="ru-RU" altLang="ru-RU" sz="1400"/>
              <a:t>земельных участков;</a:t>
            </a:r>
          </a:p>
          <a:p>
            <a:r>
              <a:rPr lang="ru-RU" altLang="ru-RU" sz="1400"/>
              <a:t>-штрафы за нарушение </a:t>
            </a:r>
          </a:p>
          <a:p>
            <a:r>
              <a:rPr lang="ru-RU" altLang="ru-RU" sz="1400"/>
              <a:t>законодательства;</a:t>
            </a:r>
          </a:p>
          <a:p>
            <a:r>
              <a:rPr lang="ru-RU" altLang="ru-RU" sz="1400"/>
              <a:t>-прочие 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46825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/>
              <a:t>Поступления от других</a:t>
            </a:r>
          </a:p>
          <a:p>
            <a:pPr algn="ctr"/>
            <a:r>
              <a:rPr lang="ru-RU" altLang="ru-RU" sz="1400"/>
              <a:t> бюджетов (межбюджетные </a:t>
            </a:r>
          </a:p>
          <a:p>
            <a:pPr algn="ctr"/>
            <a:r>
              <a:rPr lang="ru-RU" altLang="ru-RU" sz="1400"/>
              <a:t>трансферты),организаций, </a:t>
            </a:r>
          </a:p>
          <a:p>
            <a:pPr algn="ctr"/>
            <a:r>
              <a:rPr lang="ru-RU" altLang="ru-RU" sz="1400"/>
              <a:t>граждан (кроме налоговых</a:t>
            </a:r>
          </a:p>
          <a:p>
            <a:pPr algn="ctr"/>
            <a:r>
              <a:rPr lang="ru-RU" altLang="ru-RU" sz="140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/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/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/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/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/>
                <a:t>поступления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7650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/>
              <a:t>Межбюджетные трансферты</a:t>
            </a:r>
            <a:r>
              <a:rPr lang="ru-RU" altLang="ru-RU"/>
              <a:t> – </a:t>
            </a:r>
          </a:p>
          <a:p>
            <a:pPr algn="ctr"/>
            <a:r>
              <a:rPr lang="ru-RU" altLang="ru-RU" sz="1600"/>
              <a:t>это средства,</a:t>
            </a:r>
          </a:p>
          <a:p>
            <a:pPr algn="ctr"/>
            <a:r>
              <a:rPr lang="ru-RU" altLang="ru-RU" sz="1600"/>
              <a:t>предоставляемые одним бюджетом</a:t>
            </a:r>
          </a:p>
          <a:p>
            <a:pPr algn="ctr"/>
            <a:r>
              <a:rPr lang="ru-RU" altLang="ru-RU" sz="1600"/>
              <a:t>бюджетной системы Российской Федерации</a:t>
            </a:r>
          </a:p>
          <a:p>
            <a:pPr algn="ctr"/>
            <a:r>
              <a:rPr lang="ru-RU" altLang="ru-RU" sz="1600"/>
              <a:t>другому бюджету бюджетной системы </a:t>
            </a:r>
          </a:p>
          <a:p>
            <a:pPr algn="ctr"/>
            <a:r>
              <a:rPr lang="ru-RU" altLang="ru-RU" sz="160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latin typeface="+mn-lt"/>
                <a:cs typeface="+mn-cs"/>
              </a:rPr>
              <a:t>Дотации</a:t>
            </a:r>
            <a:r>
              <a:rPr lang="ru-RU" i="1">
                <a:latin typeface="+mn-lt"/>
                <a:cs typeface="+mn-cs"/>
              </a:rPr>
              <a:t> </a:t>
            </a:r>
            <a:r>
              <a:rPr lang="ru-RU" sz="1400" i="1">
                <a:latin typeface="+mn-lt"/>
                <a:cs typeface="+mn-cs"/>
              </a:rPr>
              <a:t>(</a:t>
            </a:r>
            <a:r>
              <a:rPr lang="ru-RU" sz="1400">
                <a:latin typeface="+mn-lt"/>
                <a:cs typeface="+mn-cs"/>
              </a:rPr>
              <a:t>от лат. "</a:t>
            </a:r>
            <a:r>
              <a:rPr lang="en-US" sz="1400">
                <a:latin typeface="+mn-lt"/>
                <a:cs typeface="+mn-cs"/>
              </a:rPr>
              <a:t>Dotatio</a:t>
            </a:r>
            <a:r>
              <a:rPr lang="ru-RU" sz="1400">
                <a:latin typeface="+mn-lt"/>
                <a:cs typeface="+mn-cs"/>
              </a:rPr>
              <a:t>" – дар, пожертвование</a:t>
            </a:r>
            <a:r>
              <a:rPr lang="ru-RU" sz="1400" i="1">
                <a:latin typeface="+mn-lt"/>
                <a:cs typeface="+mn-cs"/>
              </a:rPr>
              <a:t>) – </a:t>
            </a:r>
            <a:r>
              <a:rPr lang="ru-RU" sz="1400">
                <a:latin typeface="+mn-lt"/>
                <a:cs typeface="+mn-cs"/>
              </a:rPr>
              <a:t>предоставляются без определения конкретной цели их использования</a:t>
            </a:r>
            <a:endParaRPr lang="ru-RU" sz="1400" i="1">
              <a:latin typeface="+mn-lt"/>
              <a:cs typeface="+mn-cs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Субвенции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Subvenire</a:t>
            </a:r>
            <a:r>
              <a:rPr lang="ru-RU" sz="1400">
                <a:latin typeface="+mn-lt"/>
                <a:cs typeface="+mn-cs"/>
              </a:rPr>
              <a:t>" –</a:t>
            </a:r>
            <a:r>
              <a:rPr lang="en-US" sz="1400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Субсидии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Subsidium</a:t>
            </a:r>
            <a:r>
              <a:rPr lang="ru-RU" sz="1400">
                <a:latin typeface="+mn-lt"/>
                <a:cs typeface="+mn-cs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Иные межбюджетные трансферты</a:t>
            </a:r>
            <a:r>
              <a:rPr lang="ru-RU">
                <a:latin typeface="+mn-lt"/>
                <a:cs typeface="+mn-cs"/>
              </a:rPr>
              <a:t> – </a:t>
            </a:r>
            <a:r>
              <a:rPr lang="ru-RU" sz="1400">
                <a:latin typeface="+mn-lt"/>
                <a:cs typeface="+mn-cs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/>
              <a:t>Межбюджетные отношения</a:t>
            </a:r>
            <a:r>
              <a:rPr lang="ru-RU" altLang="ru-RU" sz="1600" kern="0" dirty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765175"/>
            <a:ext cx="7489825" cy="5400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поселения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запланированы в сумме 2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874 358,00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рублей, в целом с увеличением относительно параметров, утвержденных    на трехлетний бюджетный цикл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утверждены основные характеристики бюджета Рыбино-Будского сельсовета Обоянского района Курской области на </a:t>
            </a:r>
            <a:r>
              <a:rPr lang="ru-RU" sz="1200" dirty="0" smtClean="0">
                <a:solidFill>
                  <a:srgbClr val="404040"/>
                </a:solidFill>
                <a:latin typeface="Times New Roman" pitchFamily="18" charset="0"/>
              </a:rPr>
              <a:t>2025 и 2026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годы: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rgbClr val="404040"/>
                </a:solidFill>
                <a:latin typeface="Times New Roman" pitchFamily="18" charset="0"/>
              </a:rPr>
              <a:t>прогнозируемый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общий объем доходов бюджета Рыбино-Будского сельсовета Обоянского района Курской области на </a:t>
            </a:r>
            <a:r>
              <a:rPr lang="ru-RU" sz="1200" dirty="0" smtClean="0">
                <a:solidFill>
                  <a:srgbClr val="404040"/>
                </a:solidFill>
                <a:latin typeface="Times New Roman" pitchFamily="18" charset="0"/>
              </a:rPr>
              <a:t>2024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год в </a:t>
            </a:r>
            <a:r>
              <a:rPr lang="ru-RU" sz="1000" dirty="0">
                <a:solidFill>
                  <a:srgbClr val="404040"/>
                </a:solidFill>
                <a:latin typeface="Times New Roman" pitchFamily="18" charset="0"/>
              </a:rPr>
              <a:t>сумме </a:t>
            </a:r>
            <a:r>
              <a:rPr lang="ru-RU" sz="1000" dirty="0">
                <a:solidFill>
                  <a:schemeClr val="tx1"/>
                </a:solidFill>
              </a:rPr>
              <a:t>2 </a:t>
            </a:r>
            <a:r>
              <a:rPr lang="ru-RU" sz="1000" dirty="0" smtClean="0">
                <a:solidFill>
                  <a:schemeClr val="tx1"/>
                </a:solidFill>
              </a:rPr>
              <a:t>874 358,00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рублей,  на 2024 год 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2 747 121,00 рублей, на 2026 год в сумме 2 749 344,00 </a:t>
            </a:r>
            <a:r>
              <a:rPr lang="ru-RU" sz="1200" dirty="0" smtClean="0">
                <a:solidFill>
                  <a:srgbClr val="404040"/>
                </a:solidFill>
                <a:latin typeface="Times New Roman" pitchFamily="18" charset="0"/>
              </a:rPr>
              <a:t>рублей</a:t>
            </a:r>
          </a:p>
          <a:p>
            <a:pPr algn="ctr"/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- общий объем расходов бюджета </a:t>
            </a:r>
            <a:r>
              <a:rPr lang="ru-RU" sz="1200" dirty="0" err="1">
                <a:solidFill>
                  <a:srgbClr val="404040"/>
                </a:solidFill>
                <a:latin typeface="Times New Roman" pitchFamily="18" charset="0"/>
              </a:rPr>
              <a:t>Рыбино-Будского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 сельсовета </a:t>
            </a:r>
            <a:r>
              <a:rPr lang="ru-RU" sz="1200" dirty="0" err="1">
                <a:solidFill>
                  <a:srgbClr val="404040"/>
                </a:solidFill>
                <a:latin typeface="Times New Roman" pitchFamily="18" charset="0"/>
              </a:rPr>
              <a:t>Обоянского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 района Курской области на 2025 год в сумме 2 747 121,00 рублей, в том числе условно утвержденные расходы в сумме 66 000,00 рублей, на 2026 год в сумме 2 749 344,00, в том числе условно утвержденные расходы в сумме 130 000,00 рублей.</a:t>
            </a:r>
          </a:p>
          <a:p>
            <a:pPr algn="ctr"/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- дефицит (профицит) </a:t>
            </a:r>
            <a:r>
              <a:rPr lang="ru-RU" sz="1200" dirty="0" err="1">
                <a:solidFill>
                  <a:srgbClr val="404040"/>
                </a:solidFill>
                <a:latin typeface="Times New Roman" pitchFamily="18" charset="0"/>
              </a:rPr>
              <a:t>Рыбино-Будского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 сельсовета </a:t>
            </a:r>
            <a:r>
              <a:rPr lang="ru-RU" sz="1200" dirty="0" err="1">
                <a:solidFill>
                  <a:srgbClr val="404040"/>
                </a:solidFill>
                <a:latin typeface="Times New Roman" pitchFamily="18" charset="0"/>
              </a:rPr>
              <a:t>Обоянского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 района Курской области на 2025 год в сумме 0,00 рублей, на 2026 год в сумме 0,00 рублей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поселения на очередной финансовый год и плановый период запланированы с учетом вступающих в силу с 1 января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законодательных актов, предусматривающие внесение изменений и дополнений в налоговое и бюджетное законодательство, оказывающие влияние на доходы местного  бюджета.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Основными доходными источниками являются поступления земельного налога и безвозмездные поступления  из областного бюджета и бюджета муниципального района.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4704"/>
            <a:ext cx="8945563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63625"/>
            <a:ext cx="84740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5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kern="0" dirty="0"/>
              <a:t>Структура расходов бюджета</a:t>
            </a:r>
            <a:br>
              <a:rPr lang="ru-RU" altLang="ru-RU" sz="2400" b="1" kern="0" dirty="0"/>
            </a:br>
            <a:r>
              <a:rPr lang="ru-RU" altLang="ru-RU" sz="2400" b="1" kern="0" dirty="0"/>
              <a:t>Рыбино-Будского сельсовета</a:t>
            </a:r>
            <a:br>
              <a:rPr lang="ru-RU" altLang="ru-RU" sz="2400" b="1" kern="0" dirty="0"/>
            </a:br>
            <a:r>
              <a:rPr lang="ru-RU" altLang="ru-RU" sz="2400" b="1" kern="0" dirty="0"/>
              <a:t> </a:t>
            </a:r>
          </a:p>
        </p:txBody>
      </p:sp>
      <p:sp>
        <p:nvSpPr>
          <p:cNvPr id="31872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38275"/>
            <a:ext cx="8809037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kern="0" dirty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/>
            </a:br>
            <a:r>
              <a:rPr lang="ru-RU" altLang="ru-RU" sz="1800" kern="0" dirty="0"/>
              <a:t>"О бюджетном процессе в </a:t>
            </a:r>
            <a:r>
              <a:rPr lang="ru-RU" altLang="ru-RU" sz="1800" kern="0" dirty="0" err="1"/>
              <a:t>Рыбино-Будском</a:t>
            </a:r>
            <a:r>
              <a:rPr lang="ru-RU" altLang="ru-RU" sz="1800" kern="0" dirty="0"/>
              <a:t>  сельсовете", утверждённым решением Собрания депутатов Рыбино-Будского сельсовета  от 25.12.2020 г. № 6/15. (в редакции Решение от 12.05.2021№ </a:t>
            </a:r>
            <a:r>
              <a:rPr lang="ru-RU" altLang="ru-RU" sz="1800" kern="0" dirty="0" smtClean="0"/>
              <a:t>10/32,Решение </a:t>
            </a:r>
            <a:r>
              <a:rPr lang="ru-RU" altLang="ru-RU" sz="1800" kern="0" dirty="0"/>
              <a:t>от 06.07.2023 №40/114).</a:t>
            </a:r>
            <a:endParaRPr lang="ru-RU" altLang="ru-RU" sz="18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>
                <a:solidFill>
                  <a:srgbClr val="00B0F0"/>
                </a:solidFill>
                <a:effectLst/>
              </a:rPr>
              <a:t>Уважаемые жители Рыбино-Будского</a:t>
            </a:r>
            <a:br>
              <a:rPr lang="ru-RU" sz="3200" i="1" dirty="0">
                <a:solidFill>
                  <a:srgbClr val="00B0F0"/>
                </a:solidFill>
                <a:effectLst/>
              </a:rPr>
            </a:br>
            <a:r>
              <a:rPr lang="ru-RU" sz="3200" i="1" dirty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989138"/>
            <a:ext cx="8856662" cy="4392612"/>
          </a:xfrm>
        </p:spPr>
        <p:txBody>
          <a:bodyPr rtlCol="0">
            <a:normAutofit fontScale="25000" lnSpcReduction="20000"/>
          </a:bodyPr>
          <a:lstStyle/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Эффективное, ответственное и прозрачное управление муниципальными финансами Рыбино-Будского сельсовета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Рыбино-Будского сельсовета 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привлечения большего количества жителей поселения к участию в обсуждении вопросов формирования бюджета Рыбино-Будского сельсовета Обоянского района Курской области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Рыбино-Будского сельсовета, с основными характеристиками бюджета поселения и результатами его исполнения.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Рыбино-Будского сельсовета.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122737" cy="38877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98425"/>
            <a:ext cx="4105275" cy="6426200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15975"/>
            <a:ext cx="8343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460851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025" y="188913"/>
            <a:ext cx="4319588" cy="6480175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Рыбино-Будского сельсовета Обоянского района  Курской области – поступающие в бюджет поселения денежные средства.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Рыбино-Будского сельсовета Обоянского района Курской области – выплачиваемые из бюджета поселения денежные средства.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Бюджетный</a:t>
            </a:r>
          </a:p>
          <a:p>
            <a:pPr algn="ctr"/>
            <a:r>
              <a:rPr lang="ru-RU" altLang="ru-RU" sz="2400" b="1"/>
              <a:t>процесс</a:t>
            </a:r>
          </a:p>
        </p:txBody>
      </p:sp>
      <p:sp>
        <p:nvSpPr>
          <p:cNvPr id="19458" name="Oval 29"/>
          <p:cNvSpPr>
            <a:spLocks noChangeArrowheads="1"/>
          </p:cNvSpPr>
          <p:nvPr/>
        </p:nvSpPr>
        <p:spPr bwMode="auto">
          <a:xfrm>
            <a:off x="574675" y="1681163"/>
            <a:ext cx="2736850" cy="15843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 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19459" name="Oval 30"/>
          <p:cNvSpPr>
            <a:spLocks noChangeArrowheads="1"/>
          </p:cNvSpPr>
          <p:nvPr/>
        </p:nvSpPr>
        <p:spPr bwMode="auto">
          <a:xfrm>
            <a:off x="757238" y="4102100"/>
            <a:ext cx="2665412" cy="15113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Формирование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19460" name="Oval 31"/>
          <p:cNvSpPr>
            <a:spLocks noChangeArrowheads="1"/>
          </p:cNvSpPr>
          <p:nvPr/>
        </p:nvSpPr>
        <p:spPr bwMode="auto">
          <a:xfrm>
            <a:off x="3586163" y="5222875"/>
            <a:ext cx="29527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Исполнение 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в текущем году</a:t>
            </a:r>
          </a:p>
        </p:txBody>
      </p:sp>
      <p:sp>
        <p:nvSpPr>
          <p:cNvPr id="19461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19462" name="Oval 33"/>
          <p:cNvSpPr>
            <a:spLocks noChangeArrowheads="1"/>
          </p:cNvSpPr>
          <p:nvPr/>
        </p:nvSpPr>
        <p:spPr bwMode="auto">
          <a:xfrm>
            <a:off x="6286500" y="1897063"/>
            <a:ext cx="2447925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Рассмотрение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19463" name="Oval 34"/>
          <p:cNvSpPr>
            <a:spLocks noChangeArrowheads="1"/>
          </p:cNvSpPr>
          <p:nvPr/>
        </p:nvSpPr>
        <p:spPr bwMode="auto">
          <a:xfrm>
            <a:off x="3448050" y="703263"/>
            <a:ext cx="27368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Составление 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 очередного года</a:t>
            </a:r>
          </a:p>
        </p:txBody>
      </p:sp>
      <p:sp>
        <p:nvSpPr>
          <p:cNvPr id="19464" name="Line 35"/>
          <p:cNvSpPr>
            <a:spLocks noChangeShapeType="1"/>
          </p:cNvSpPr>
          <p:nvPr/>
        </p:nvSpPr>
        <p:spPr bwMode="auto">
          <a:xfrm>
            <a:off x="3130550" y="2968625"/>
            <a:ext cx="64928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36"/>
          <p:cNvSpPr>
            <a:spLocks noChangeShapeType="1"/>
          </p:cNvSpPr>
          <p:nvPr/>
        </p:nvSpPr>
        <p:spPr bwMode="auto">
          <a:xfrm flipH="1">
            <a:off x="4787900" y="1998663"/>
            <a:ext cx="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37"/>
          <p:cNvSpPr>
            <a:spLocks noChangeShapeType="1"/>
          </p:cNvSpPr>
          <p:nvPr/>
        </p:nvSpPr>
        <p:spPr bwMode="auto">
          <a:xfrm flipV="1">
            <a:off x="5989638" y="3022600"/>
            <a:ext cx="454025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38"/>
          <p:cNvSpPr>
            <a:spLocks noChangeShapeType="1"/>
          </p:cNvSpPr>
          <p:nvPr/>
        </p:nvSpPr>
        <p:spPr bwMode="auto">
          <a:xfrm flipH="1">
            <a:off x="3311525" y="4076700"/>
            <a:ext cx="3968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39"/>
          <p:cNvSpPr>
            <a:spLocks noChangeShapeType="1"/>
          </p:cNvSpPr>
          <p:nvPr/>
        </p:nvSpPr>
        <p:spPr bwMode="auto">
          <a:xfrm>
            <a:off x="4859338" y="4581525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AutoShape 49"/>
          <p:cNvSpPr>
            <a:spLocks noChangeArrowheads="1"/>
          </p:cNvSpPr>
          <p:nvPr/>
        </p:nvSpPr>
        <p:spPr bwMode="auto">
          <a:xfrm>
            <a:off x="8588375" y="31067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1" name="AutoShape 52"/>
          <p:cNvSpPr>
            <a:spLocks noChangeArrowheads="1"/>
          </p:cNvSpPr>
          <p:nvPr/>
        </p:nvSpPr>
        <p:spPr bwMode="auto">
          <a:xfrm rot="-600000">
            <a:off x="2667000" y="1393825"/>
            <a:ext cx="719138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2" name="AutoShape 53"/>
          <p:cNvSpPr>
            <a:spLocks noChangeArrowheads="1"/>
          </p:cNvSpPr>
          <p:nvPr/>
        </p:nvSpPr>
        <p:spPr bwMode="auto">
          <a:xfrm rot="1200000">
            <a:off x="6338888" y="141128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3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4" name="AutoShape 56"/>
          <p:cNvSpPr>
            <a:spLocks noChangeArrowheads="1"/>
          </p:cNvSpPr>
          <p:nvPr/>
        </p:nvSpPr>
        <p:spPr bwMode="auto">
          <a:xfrm rot="-96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5" name="AutoShape 58"/>
          <p:cNvSpPr>
            <a:spLocks noChangeArrowheads="1"/>
          </p:cNvSpPr>
          <p:nvPr/>
        </p:nvSpPr>
        <p:spPr bwMode="auto">
          <a:xfrm rot="-5400000">
            <a:off x="229394" y="3477419"/>
            <a:ext cx="1152525" cy="360363"/>
          </a:xfrm>
          <a:prstGeom prst="curvedDownArrow">
            <a:avLst>
              <a:gd name="adj1" fmla="val 63965"/>
              <a:gd name="adj2" fmla="val 12792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4005263"/>
            <a:ext cx="3743325" cy="2678112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2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0350"/>
            <a:ext cx="2795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188" y="2781300"/>
            <a:ext cx="7975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Рыбино-Будского сельсовета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 и отчёта о его исполнении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Решение Собрания депутатов Рыбино-Будского сельсовета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.12.2023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/125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бюджете Рыбино-Будского сельсовета Обоянского района Курской области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сформирован  на основе стратегических целей и задач, определенных Бюджетной и налоговой политикой Рыбино-Будского сельсовета 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соответствующей требованиям Бюджетного </a:t>
            </a:r>
            <a:r>
              <a:rPr lang="ru-RU" sz="16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кодекса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и Положения о бюджетном процессе Рыбино-Будского сельсовета, утвержденного решением Собрания депутатов  от 25.12.2020 N 6/15 (в редакции Решение от 12.05.2021№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10/32, Решение от 06.07.2023 №40/114).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Бюджетная 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Бюджетом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программ.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формирования и реализации с 1 января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муниципальных программ были установлены Бюджетным кодексом Российской Федерации и Решением Собрания депутатов Рыбино-Будского сельсовета Обоянского района Курской области от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22.12.2023 г №45/125 «О бюджете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2024 год и на плановый период 2025 и 2026 годов» 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о бюджетном процессе Рыбино-Будского сельсовета, утвержденного решением Собрания депутатов  от 25.12.2020 N 6/15 (в редакции Решение от 12.05.2021№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10/32, Решение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06.07.2023 №40/114).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88913"/>
            <a:ext cx="8785225" cy="619283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 утверждено 8 муниципальных программ: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на территории Рыбино-Будского сельсовета  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 Обоянского района Курской области.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и обеспечение пожарной безопасности и безопасности людей на водных объектах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 в муниципальном образовании «Рыбино-Будский сельсовет» Обоянского района Курской области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муниципального образования «Рыбино-Будский сельсовет» Обоянского района Курской области.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работы с молодежью, организация отдыха и оздоровления детей, молодежи, развитие физической культуры и спорта  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</a:t>
            </a:r>
          </a:p>
          <a:p>
            <a:pPr algn="just">
              <a:lnSpc>
                <a:spcPct val="90000"/>
              </a:lnSpc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в муниципальном образовании «Рыбино-Будский сельсовет» Обоянского района Курской области.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 в муниципальном образовании «Рыбино-Будский сельсовет» Обоянского района.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идеологией бюджетной политики традиционно остается улучшение условий жизни и самочувствия жителей Рыбино-Будского сельсовета,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Курской области на период до 2034 года.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Показатели бюджета Рыбино-Будского сельсовета Обоянского района  Курской области представлены в решении о бюджете в соответствии с бюджетной классификацией.</a:t>
            </a:r>
          </a:p>
          <a:p>
            <a:pPr algn="just">
              <a:lnSpc>
                <a:spcPct val="90000"/>
              </a:lnSpc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2433</TotalTime>
  <Words>1002</Words>
  <Application>Microsoft Office PowerPoint</Application>
  <PresentationFormat>Экран (4:3)</PresentationFormat>
  <Paragraphs>197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Уважаемые жители Рыбино-Будского  сельсовета!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289</cp:revision>
  <cp:lastPrinted>2014-05-13T11:35:02Z</cp:lastPrinted>
  <dcterms:created xsi:type="dcterms:W3CDTF">2014-05-12T16:47:43Z</dcterms:created>
  <dcterms:modified xsi:type="dcterms:W3CDTF">2023-12-27T12:15:45Z</dcterms:modified>
</cp:coreProperties>
</file>